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3" r:id="rId13"/>
    <p:sldId id="270" r:id="rId14"/>
    <p:sldId id="271" r:id="rId15"/>
    <p:sldId id="272" r:id="rId16"/>
    <p:sldId id="274" r:id="rId17"/>
    <p:sldId id="264" r:id="rId18"/>
    <p:sldId id="265" r:id="rId19"/>
    <p:sldId id="266" r:id="rId20"/>
    <p:sldId id="267" r:id="rId21"/>
    <p:sldId id="268" r:id="rId22"/>
    <p:sldId id="269"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Century Gothic" panose="020B0502020202020204" pitchFamily="34" charset="0"/>
      <p:regular r:id="rId29"/>
      <p:bold r:id="rId30"/>
      <p:italic r:id="rId31"/>
      <p:boldItalic r:id="rId32"/>
    </p:embeddedFont>
    <p:embeddedFont>
      <p:font typeface="Garamond" panose="02020404030301010803" pitchFamily="18" charset="0"/>
      <p:regular r:id="rId33"/>
      <p:bold r:id="rId34"/>
      <p:italic r:id="rId35"/>
      <p:boldItalic r:id="rId36"/>
    </p:embeddedFont>
  </p:embeddedFontLst>
  <p:custDataLst>
    <p:tags r:id="rId3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758202-DD2F-8F42-8ED4-B5DC09BBA3E7}" v="41" dt="2023-12-17T17:03:01.583"/>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8"/>
    <p:restoredTop sz="71177"/>
  </p:normalViewPr>
  <p:slideViewPr>
    <p:cSldViewPr snapToGrid="0">
      <p:cViewPr varScale="1">
        <p:scale>
          <a:sx n="112" d="100"/>
          <a:sy n="112" d="100"/>
        </p:scale>
        <p:origin x="1624"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gs" Target="tags/tag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br>
              <a:rPr lang="en-US" dirty="0"/>
            </a:br>
            <a:r>
              <a:rPr lang="en-US" dirty="0"/>
              <a:t>Narration version:</a:t>
            </a:r>
            <a:br>
              <a:rPr lang="en-US" dirty="0"/>
            </a:br>
            <a:r>
              <a:rPr lang="en-US" b="0" i="0" dirty="0">
                <a:solidFill>
                  <a:srgbClr val="374151"/>
                </a:solidFill>
                <a:effectLst/>
                <a:latin typeface="Söhne"/>
              </a:rPr>
              <a:t>Tools in DevOps automation, like Git and Jenkins, boost efficiency by handling specific tasks in development and operations. They help manage code, automate testing, and ensure consistent deployment, fostering agile and collaborative development. </a:t>
            </a:r>
            <a:r>
              <a:rPr lang="en-US" dirty="0">
                <a:latin typeface="Garamond" panose="02020404030301010803" pitchFamily="18" charset="0"/>
              </a:rPr>
              <a:t>Google Test framework, in addition to MS Visual Studio and C++ were used in this project</a:t>
            </a:r>
            <a:endParaRPr lang="en-US" sz="1000" dirty="0">
              <a:latin typeface="Garamond" panose="02020404030301010803" pitchFamily="18" charset="0"/>
            </a:endParaRPr>
          </a:p>
          <a:p>
            <a:pPr marL="0" lvl="0" indent="0" algn="l" rtl="0">
              <a:lnSpc>
                <a:spcPct val="100000"/>
              </a:lnSpc>
              <a:spcBef>
                <a:spcPts val="0"/>
              </a:spcBef>
              <a:spcAft>
                <a:spcPts val="0"/>
              </a:spcAft>
              <a:buSzPts val="1100"/>
              <a:buNone/>
            </a:pPr>
            <a:endParaRPr lang="en-US" b="0" i="0" dirty="0">
              <a:solidFill>
                <a:srgbClr val="374151"/>
              </a:solidFill>
              <a:effectLst/>
              <a:latin typeface="Söhne"/>
            </a:endParaRPr>
          </a:p>
          <a:p>
            <a:pPr marL="0" lvl="0" indent="0" algn="l" rtl="0">
              <a:lnSpc>
                <a:spcPct val="100000"/>
              </a:lnSpc>
              <a:spcBef>
                <a:spcPts val="0"/>
              </a:spcBef>
              <a:spcAft>
                <a:spcPts val="0"/>
              </a:spcAft>
              <a:buSzPts val="1100"/>
              <a:buNone/>
            </a:pPr>
            <a:r>
              <a:rPr lang="en-US" b="0" i="0" dirty="0">
                <a:solidFill>
                  <a:srgbClr val="374151"/>
                </a:solidFill>
                <a:effectLst/>
                <a:latin typeface="Söhne"/>
              </a:rPr>
              <a:t>External tools play a vital role in DevOps automation by contributing specialized functionalities across various stages of the development and operations lifecycle. These tools are strategically integrated into the DevOps pipeline to enhance efficiency, collaboration, and automation. For instance, version control systems like Git are employed for source code management, ensuring seamless collaboration among development teams. Continuous integration tools such as Jenkins automate the build and testing processes, ensuring code quality and early issue detection. Configuration management tools like Ansible or Puppet enable the consistent deployment and management of infrastructure. Containerization tools like Docker provide a standardized environment for applications across different environments. Monitoring tools, such as Prometheus or Nagios, help track application performance and identify potential issues. Collectively, these external tools contribute to a comprehensive DevOps automation strategy, streamlining workflows and facilitating a more agile and collaborative development process.</a:t>
            </a: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Narration version:</a:t>
            </a:r>
          </a:p>
          <a:p>
            <a:pPr marL="0" lvl="0" indent="0" algn="l" rtl="0">
              <a:lnSpc>
                <a:spcPct val="100000"/>
              </a:lnSpc>
              <a:spcBef>
                <a:spcPts val="0"/>
              </a:spcBef>
              <a:spcAft>
                <a:spcPts val="0"/>
              </a:spcAft>
              <a:buSzPts val="1100"/>
              <a:buNone/>
            </a:pPr>
            <a:r>
              <a:rPr lang="en-US" b="0" i="0" dirty="0">
                <a:solidFill>
                  <a:srgbClr val="374151"/>
                </a:solidFill>
                <a:effectLst/>
                <a:latin typeface="Söhne"/>
              </a:rPr>
              <a:t>Coding comes with risks, so it's important to have a strong mindset and a good policy. Follow best practices and standards, keep learning, and stay updated to prevent issues and vulnerabilities. The policy's success relies on adapting and improving against coding challenges and security threats. For example, a security lapse (Improper Input Validation) led to the exposure of information for 3.1 billion Yahoo! users during the 2013-2016 data breach.</a:t>
            </a:r>
          </a:p>
          <a:p>
            <a:pPr marL="0" lvl="0" indent="0" algn="l" rtl="0">
              <a:lnSpc>
                <a:spcPct val="100000"/>
              </a:lnSpc>
              <a:spcBef>
                <a:spcPts val="0"/>
              </a:spcBef>
              <a:spcAft>
                <a:spcPts val="0"/>
              </a:spcAft>
              <a:buSzPts val="1100"/>
              <a:buNone/>
            </a:pPr>
            <a:endParaRPr lang="en-US" b="0" i="0" dirty="0">
              <a:solidFill>
                <a:srgbClr val="374151"/>
              </a:solidFill>
              <a:effectLst/>
              <a:latin typeface="Söhne"/>
            </a:endParaRP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b="0" i="0" dirty="0">
              <a:solidFill>
                <a:srgbClr val="374151"/>
              </a:solidFill>
              <a:effectLst/>
              <a:latin typeface="Söhne"/>
            </a:endParaRPr>
          </a:p>
          <a:p>
            <a:pPr marL="0" lvl="0" indent="0" algn="l" rtl="0">
              <a:lnSpc>
                <a:spcPct val="100000"/>
              </a:lnSpc>
              <a:spcBef>
                <a:spcPts val="0"/>
              </a:spcBef>
              <a:spcAft>
                <a:spcPts val="0"/>
              </a:spcAft>
              <a:buSzPts val="1100"/>
              <a:buNone/>
            </a:pPr>
            <a:br>
              <a:rPr lang="en-US" dirty="0"/>
            </a:br>
            <a:r>
              <a:rPr lang="en-US" b="0" i="0" dirty="0">
                <a:solidFill>
                  <a:srgbClr val="374151"/>
                </a:solidFill>
                <a:effectLst/>
                <a:latin typeface="Söhne"/>
              </a:rPr>
              <a:t>Coding poses inherent risks, demanding a resilient mindset recognizing perpetual threats. Establishing and adhering to a comprehensive baseline policy with defined standards, best practices, and continuous vigilance is crucial. A proactive stance involves ongoing education to stay abreast of security challenges, forming the linchpin of policy success. Equipping developers with updated knowledge serves as a dynamic shield, empowering them to identify and address risks. The policy's effectiveness hinges on adaptability, continuous improvements, and assimilation of cutting-edge practices, ensuring robust defense against coding challenges and security threats.</a:t>
            </a:r>
          </a:p>
          <a:p>
            <a:pPr marL="0" lvl="0" indent="0" algn="l" rtl="0">
              <a:lnSpc>
                <a:spcPct val="100000"/>
              </a:lnSpc>
              <a:spcBef>
                <a:spcPts val="0"/>
              </a:spcBef>
              <a:spcAft>
                <a:spcPts val="0"/>
              </a:spcAft>
              <a:buSzPts val="1100"/>
              <a:buNone/>
            </a:pPr>
            <a:endParaRPr lang="en-US" b="0" i="0" dirty="0">
              <a:solidFill>
                <a:srgbClr val="374151"/>
              </a:solidFill>
              <a:effectLst/>
              <a:latin typeface="Söhne"/>
            </a:endParaRPr>
          </a:p>
          <a:p>
            <a:pPr marL="0" lvl="0" indent="0" algn="l" rtl="0">
              <a:lnSpc>
                <a:spcPct val="100000"/>
              </a:lnSpc>
              <a:spcBef>
                <a:spcPts val="0"/>
              </a:spcBef>
              <a:spcAft>
                <a:spcPts val="0"/>
              </a:spcAft>
              <a:buSzPts val="1100"/>
              <a:buNone/>
            </a:pPr>
            <a:r>
              <a:rPr lang="en-US" b="0" i="0" dirty="0">
                <a:solidFill>
                  <a:srgbClr val="374151"/>
                </a:solidFill>
                <a:effectLst/>
                <a:latin typeface="Söhne"/>
              </a:rPr>
              <a:t>Longer version:</a:t>
            </a:r>
            <a:br>
              <a:rPr lang="en-US" b="0" i="0" dirty="0">
                <a:solidFill>
                  <a:srgbClr val="374151"/>
                </a:solidFill>
                <a:effectLst/>
                <a:latin typeface="Söhne"/>
              </a:rPr>
            </a:br>
            <a:r>
              <a:rPr lang="en-US" b="0" i="0" dirty="0">
                <a:solidFill>
                  <a:srgbClr val="0F0F0F"/>
                </a:solidFill>
                <a:effectLst/>
                <a:latin typeface="Söhne"/>
              </a:rPr>
              <a:t>Engaging in coding activities inherently exposes individuals to risks, given the formidable challenge of achieving absolute security. Developing a resilient approach necessitates cultivating a mindset that acknowledges the perpetual existence of threats and vulnerabilities in the dynamic landscape of coding. In response to these challenges, it becomes imperative to establish and adhere to a comprehensive baseline policy, incorporating well-defined standards, best practices, and a continuous commitment to awareness and vigilance. The cornerstone of this proactive stance involves the implementation of ongoing education initiatives. Developers should remain attuned to the latest security challenges, advancements, and methodologies, fostering a culture of continuous improvement. A robust policy, fortified by this commitment to education, emerges as a linchpin for success. By equipping developers with updated knowledge on security trends, the policy becomes a dynamic shield, empowering individuals to adeptly identify and address potential risks. In this ever-evolving landscape, the effectiveness of the policy hinges on its adaptability and receptiveness to emerging security trends. The integration of continuous improvements and the assimilation of cutting-edge practices not only bolster the policy's resilience but also contribute to its sustained efficacy. Thus, the proactive fusion of education, awareness, and ongoing enhancements becomes pivotal in fortifying the policy against the inherent challenges of coding, ensuring a robust defense against potential security threats.</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dirty="0">
                <a:solidFill>
                  <a:srgbClr val="374151"/>
                </a:solidFill>
                <a:effectLst/>
                <a:latin typeface="Söhne"/>
              </a:rPr>
              <a:t>Narration version:</a:t>
            </a:r>
            <a:br>
              <a:rPr lang="en-US" dirty="0"/>
            </a:br>
            <a:r>
              <a:rPr lang="en-US" b="0" i="0" dirty="0">
                <a:solidFill>
                  <a:srgbClr val="374151"/>
                </a:solidFill>
                <a:effectLst/>
                <a:latin typeface="Söhne"/>
              </a:rPr>
              <a:t>Write secure code by validating input, heeding warnings, and prioritizing simplicity. Follow the principle of least privilege, use robust authentication, stay informed about security, and conduct thorough testing. Keep dependencies updated, educate teams on security, and monitor code and systems for timely incident response.</a:t>
            </a:r>
          </a:p>
          <a:p>
            <a:pPr marL="0" lvl="0" indent="0" algn="l" rtl="0">
              <a:lnSpc>
                <a:spcPct val="100000"/>
              </a:lnSpc>
              <a:spcBef>
                <a:spcPts val="0"/>
              </a:spcBef>
              <a:spcAft>
                <a:spcPts val="0"/>
              </a:spcAft>
              <a:buSzPts val="1100"/>
              <a:buNone/>
            </a:pPr>
            <a:endParaRPr lang="en-US" b="0" i="0" dirty="0">
              <a:solidFill>
                <a:srgbClr val="374151"/>
              </a:solidFill>
              <a:effectLst/>
              <a:latin typeface="Söhne"/>
            </a:endParaRPr>
          </a:p>
          <a:p>
            <a:pPr marL="0" lvl="0" indent="0" algn="l" rtl="0">
              <a:lnSpc>
                <a:spcPct val="100000"/>
              </a:lnSpc>
              <a:spcBef>
                <a:spcPts val="0"/>
              </a:spcBef>
              <a:spcAft>
                <a:spcPts val="0"/>
              </a:spcAft>
              <a:buSzPts val="1100"/>
              <a:buNone/>
            </a:pPr>
            <a:endParaRPr lang="en-US" b="0" i="0" dirty="0">
              <a:solidFill>
                <a:srgbClr val="374151"/>
              </a:solidFill>
              <a:effectLst/>
              <a:latin typeface="Söhne"/>
            </a:endParaRPr>
          </a:p>
          <a:p>
            <a:pPr marL="0" lvl="0" indent="0" algn="l" rtl="0">
              <a:lnSpc>
                <a:spcPct val="100000"/>
              </a:lnSpc>
              <a:spcBef>
                <a:spcPts val="0"/>
              </a:spcBef>
              <a:spcAft>
                <a:spcPts val="0"/>
              </a:spcAft>
              <a:buSzPts val="1100"/>
              <a:buNone/>
            </a:pPr>
            <a:r>
              <a:rPr lang="en-US" b="0" i="0" dirty="0">
                <a:solidFill>
                  <a:srgbClr val="374151"/>
                </a:solidFill>
                <a:effectLst/>
                <a:latin typeface="Söhne"/>
              </a:rPr>
              <a:t>To write secure code, follow best practices throughout the development lifecycle. Validate input data, heed compiler warnings, and prioritize simplicity. Adhere to the principle of least privilege, implement robust authentication, authorization, and access controls. Stay updated on security trends, embrace a defense-in-depth approach, and undergo thorough quality assurance testing. Regularly update dependencies, educate development teams on security, and maintain vigilant code and system monitoring for timely incident response.</a:t>
            </a:r>
          </a:p>
          <a:p>
            <a:pPr marL="0" lvl="0" indent="0" algn="l" rtl="0">
              <a:lnSpc>
                <a:spcPct val="100000"/>
              </a:lnSpc>
              <a:spcBef>
                <a:spcPts val="0"/>
              </a:spcBef>
              <a:spcAft>
                <a:spcPts val="0"/>
              </a:spcAft>
              <a:buSzPts val="1100"/>
              <a:buNone/>
            </a:pPr>
            <a:endParaRPr lang="en-US" b="0" i="0" dirty="0">
              <a:solidFill>
                <a:srgbClr val="374151"/>
              </a:solidFill>
              <a:effectLst/>
              <a:latin typeface="Söhne"/>
            </a:endParaRPr>
          </a:p>
          <a:p>
            <a:pPr marL="0" lvl="0" indent="0" algn="l" rtl="0">
              <a:lnSpc>
                <a:spcPct val="100000"/>
              </a:lnSpc>
              <a:spcBef>
                <a:spcPts val="0"/>
              </a:spcBef>
              <a:spcAft>
                <a:spcPts val="0"/>
              </a:spcAft>
              <a:buSzPts val="1100"/>
              <a:buNone/>
            </a:pPr>
            <a:r>
              <a:rPr lang="en-US" b="0" i="0" dirty="0">
                <a:solidFill>
                  <a:srgbClr val="374151"/>
                </a:solidFill>
                <a:effectLst/>
                <a:latin typeface="Söhne"/>
              </a:rPr>
              <a:t>Larger version:</a:t>
            </a:r>
          </a:p>
          <a:p>
            <a:pPr algn="l"/>
            <a:r>
              <a:rPr lang="en-US" b="0" i="0" dirty="0">
                <a:effectLst/>
                <a:latin typeface="Söhne"/>
              </a:rPr>
              <a:t>To write secure and safe code, it is crucial to follow best practices and adhere to established security principles throughout the software development lifecycle. Start by validating input data thoroughly, employing input sanitization techniques to prevent injection attacks. Heed compiler warnings, conduct code reviews, and prioritize simplicity to enhance code readability and maintainability. Adhere to the principle of least privilege, granting minimal access rights necessary for each user, system, or process. Implement robust authentication and authorization mechanisms, utilizing secure tokenization, two-step verification, and role-based access controls. Regularly update dependencies and libraries, stay informed about emerging threats, and continuously educate development teams on security practices. Embrace a defense-in-depth strategy, incorporating multiple layers of security measures, including firewalls, encryption, and intrusion detection systems. Lastly, undergo rigorous quality assurance testing, encompassing static and dynamic analysis, to identify and rectify security issues early in the development process. Regularly audit and monitor code and system activities, maintaining comprehensive logs for timely detection and response to security incidents.</a:t>
            </a:r>
            <a:br>
              <a:rPr lang="en-US" b="0" i="0" dirty="0">
                <a:effectLst/>
                <a:latin typeface="Söhne"/>
              </a:rPr>
            </a:br>
            <a:endParaRPr lang="en-US" b="0" i="0" dirty="0">
              <a:effectLst/>
              <a:latin typeface="Söhne"/>
            </a:endParaRPr>
          </a:p>
          <a:p>
            <a:pPr marL="0" lvl="0" indent="0" algn="l" rtl="0">
              <a:lnSpc>
                <a:spcPct val="100000"/>
              </a:lnSpc>
              <a:spcBef>
                <a:spcPts val="0"/>
              </a:spcBef>
              <a:spcAft>
                <a:spcPts val="0"/>
              </a:spcAft>
              <a:buSzPts val="1100"/>
              <a:buNone/>
            </a:pP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dirty="0">
                <a:solidFill>
                  <a:srgbClr val="374151"/>
                </a:solidFill>
                <a:effectLst/>
                <a:latin typeface="Söhne"/>
              </a:rPr>
              <a:t>Narration version:</a:t>
            </a:r>
            <a:br>
              <a:rPr lang="en-US" dirty="0"/>
            </a:br>
            <a:r>
              <a:rPr lang="en-US" b="0" i="0" dirty="0">
                <a:solidFill>
                  <a:srgbClr val="374151"/>
                </a:solidFill>
                <a:effectLst/>
                <a:latin typeface="Söhne"/>
              </a:rPr>
              <a:t>In short, this presentation covered important principles and standards for a secure programming environment. We are committed to robust security, adopting a strict zero-trust policy for access control. This ensures the security and privacy of sensitive information, creating a resilient framework by prioritizing confidentiality, integrity, and availability.</a:t>
            </a:r>
          </a:p>
          <a:p>
            <a:pPr marL="0" lvl="0" indent="0" algn="l" rtl="0">
              <a:lnSpc>
                <a:spcPct val="100000"/>
              </a:lnSpc>
              <a:spcBef>
                <a:spcPts val="0"/>
              </a:spcBef>
              <a:spcAft>
                <a:spcPts val="0"/>
              </a:spcAft>
              <a:buSzPts val="1100"/>
              <a:buNone/>
            </a:pPr>
            <a:endParaRPr lang="en-US" b="0" i="0" dirty="0">
              <a:solidFill>
                <a:srgbClr val="374151"/>
              </a:solidFill>
              <a:effectLst/>
              <a:latin typeface="Söhne"/>
            </a:endParaRPr>
          </a:p>
          <a:p>
            <a:pPr marL="0" lvl="0" indent="0" algn="l" rtl="0">
              <a:lnSpc>
                <a:spcPct val="100000"/>
              </a:lnSpc>
              <a:spcBef>
                <a:spcPts val="0"/>
              </a:spcBef>
              <a:spcAft>
                <a:spcPts val="0"/>
              </a:spcAft>
              <a:buSzPts val="1100"/>
              <a:buNone/>
            </a:pPr>
            <a:r>
              <a:rPr lang="en-US" b="0" i="0" dirty="0">
                <a:solidFill>
                  <a:srgbClr val="374151"/>
                </a:solidFill>
                <a:effectLst/>
                <a:latin typeface="Söhne"/>
              </a:rPr>
              <a:t>In summary, this presentation outlines the essential principles and standards crucial for establishing and sustaining a secure and proficient programming environment. By incorporating these guidelines, we have comprehensively addressed key aspects to demonstrate our commitment to robust security practices. Notably, our adoption of a zero-trust policy emphasizes a stringent approach to access control both within and outside the company network. This strategy underscores our dedication to preserving security and privacy, ensuring the protection of sensitive information for all stakeholders. Our holistic approach aims to create a resilient programming framework that prioritizes confidentiality, integrity, and availability across all facets of our operations.</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r>
              <a:rPr lang="en-US" b="0" i="0" dirty="0">
                <a:solidFill>
                  <a:srgbClr val="374151"/>
                </a:solidFill>
                <a:effectLst/>
                <a:latin typeface="Söhne"/>
              </a:rPr>
              <a:t>Narration version:</a:t>
            </a:r>
            <a:br>
              <a:rPr lang="en-US" b="0" i="0" dirty="0">
                <a:solidFill>
                  <a:srgbClr val="374151"/>
                </a:solidFill>
                <a:effectLst/>
                <a:latin typeface="Söhne"/>
              </a:rPr>
            </a:br>
            <a:r>
              <a:rPr lang="en-US" b="0" i="0" dirty="0">
                <a:solidFill>
                  <a:srgbClr val="374151"/>
                </a:solidFill>
                <a:effectLst/>
                <a:latin typeface="Söhne"/>
              </a:rPr>
              <a:t>This security policy makes sure secure practices are always used in software development. It includes rules for coding, authorization, authentication, auditing, and data encryption. The policy is necessary to have a consistent and secure way of developing software, making sure the same methods are used over time.</a:t>
            </a:r>
          </a:p>
          <a:p>
            <a:pPr algn="l"/>
            <a:endParaRPr lang="en-US" b="0" i="0" dirty="0">
              <a:solidFill>
                <a:srgbClr val="374151"/>
              </a:solidFill>
              <a:effectLst/>
              <a:latin typeface="Söhne"/>
            </a:endParaRPr>
          </a:p>
          <a:p>
            <a:pPr algn="l"/>
            <a:endParaRPr lang="en-US" b="0" i="0" dirty="0">
              <a:solidFill>
                <a:srgbClr val="374151"/>
              </a:solidFill>
              <a:effectLst/>
              <a:latin typeface="Söhne"/>
            </a:endParaRPr>
          </a:p>
          <a:p>
            <a:pPr algn="l"/>
            <a:r>
              <a:rPr lang="en-US" b="0" i="0" dirty="0">
                <a:solidFill>
                  <a:srgbClr val="374151"/>
                </a:solidFill>
                <a:effectLst/>
                <a:latin typeface="Söhne"/>
              </a:rPr>
              <a:t>The security policy at Green Pace serves the purpose of ensuring the consistent implementation of secure principles across all software development activities. It covers core security principles, C/C++ coding standards, authorization, authentication, auditing standards, and data encryption standards. This policy is needed to establish a uniform and secure approach to software development, ensuring that consistent methodologies are applied and maintained over time.</a:t>
            </a:r>
          </a:p>
          <a:p>
            <a:pPr algn="l"/>
            <a:r>
              <a:rPr lang="en-US" b="0" i="0" dirty="0">
                <a:solidFill>
                  <a:srgbClr val="374151"/>
                </a:solidFill>
                <a:effectLst/>
                <a:latin typeface="Söhne"/>
              </a:rPr>
              <a:t>The policy's scope extends to all staff involved in creating, deploying, or supporting custom software at Green Pace. It was implemented to address the increasing need for security measures in software development, safeguarding against potential vulnerabilities, unauthorized access, and data breaches.</a:t>
            </a:r>
          </a:p>
          <a:p>
            <a:pPr algn="l"/>
            <a:r>
              <a:rPr lang="en-US" b="0" i="0" dirty="0">
                <a:solidFill>
                  <a:srgbClr val="374151"/>
                </a:solidFill>
                <a:effectLst/>
                <a:latin typeface="Söhne"/>
              </a:rPr>
              <a:t>This security policy aligns with the defense-in-depth best practice, as it establishes multiple layers of security measures. By defining and implementing core security principles, coding standards, and encryption standards, the policy builds a robust defense strategy. This multi-layered approach enhances the overall security posture, ensuring that security measures are consistently applied at various stages of the software development lifecycle. This defense-in-depth strategy is crucial in protecting Green Pace's software assets and sensitive data from diverse threats and vulnerabilities.</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lgn="l">
              <a:buFont typeface="+mj-lt"/>
              <a:buNone/>
            </a:pPr>
            <a:r>
              <a:rPr lang="en-US" b="1" i="0">
                <a:solidFill>
                  <a:srgbClr val="374151"/>
                </a:solidFill>
                <a:effectLst/>
                <a:latin typeface="Söhne"/>
              </a:rPr>
              <a:t>Narration version:</a:t>
            </a:r>
          </a:p>
          <a:p>
            <a:pPr algn="l">
              <a:buFont typeface="+mj-lt"/>
              <a:buAutoNum type="arabicPeriod"/>
            </a:pPr>
            <a:r>
              <a:rPr lang="en-US" b="1" i="0">
                <a:solidFill>
                  <a:srgbClr val="374151"/>
                </a:solidFill>
                <a:effectLst/>
                <a:latin typeface="Söhne"/>
              </a:rPr>
              <a:t>Validate Input Data:</a:t>
            </a:r>
            <a:r>
              <a:rPr lang="en-US" b="0" i="0">
                <a:solidFill>
                  <a:srgbClr val="374151"/>
                </a:solidFill>
                <a:effectLst/>
                <a:latin typeface="Söhne"/>
              </a:rPr>
              <a:t> Check information from all sources to keep the system safe.</a:t>
            </a:r>
          </a:p>
          <a:p>
            <a:pPr algn="l">
              <a:buFont typeface="+mj-lt"/>
              <a:buAutoNum type="arabicPeriod"/>
            </a:pPr>
            <a:r>
              <a:rPr lang="en-US" b="1" i="0">
                <a:solidFill>
                  <a:srgbClr val="374151"/>
                </a:solidFill>
                <a:effectLst/>
                <a:latin typeface="Söhne"/>
              </a:rPr>
              <a:t>Heed Compiler Warnings:</a:t>
            </a:r>
            <a:r>
              <a:rPr lang="en-US" b="0" i="0">
                <a:solidFill>
                  <a:srgbClr val="374151"/>
                </a:solidFill>
                <a:effectLst/>
                <a:latin typeface="Söhne"/>
              </a:rPr>
              <a:t> Listen to warnings when writing code to avoid potential issues.</a:t>
            </a:r>
          </a:p>
          <a:p>
            <a:pPr algn="l">
              <a:buFont typeface="+mj-lt"/>
              <a:buAutoNum type="arabicPeriod"/>
            </a:pPr>
            <a:r>
              <a:rPr lang="en-US" b="1" i="0">
                <a:solidFill>
                  <a:srgbClr val="374151"/>
                </a:solidFill>
                <a:effectLst/>
                <a:latin typeface="Söhne"/>
              </a:rPr>
              <a:t>Architect and Design for Security Policies:</a:t>
            </a:r>
            <a:r>
              <a:rPr lang="en-US" b="0" i="0">
                <a:solidFill>
                  <a:srgbClr val="374151"/>
                </a:solidFill>
                <a:effectLst/>
                <a:latin typeface="Söhne"/>
              </a:rPr>
              <a:t> Plan security measures from the start to save time later.</a:t>
            </a:r>
          </a:p>
          <a:p>
            <a:pPr algn="l">
              <a:buFont typeface="+mj-lt"/>
              <a:buAutoNum type="arabicPeriod"/>
            </a:pPr>
            <a:r>
              <a:rPr lang="en-US" b="1" i="0">
                <a:solidFill>
                  <a:srgbClr val="374151"/>
                </a:solidFill>
                <a:effectLst/>
                <a:latin typeface="Söhne"/>
              </a:rPr>
              <a:t>Keep It Simple:</a:t>
            </a:r>
            <a:r>
              <a:rPr lang="en-US" b="0" i="0">
                <a:solidFill>
                  <a:srgbClr val="374151"/>
                </a:solidFill>
                <a:effectLst/>
                <a:latin typeface="Söhne"/>
              </a:rPr>
              <a:t> Write code that is easy to understand to avoid mistakes.</a:t>
            </a:r>
          </a:p>
          <a:p>
            <a:pPr algn="l">
              <a:buFont typeface="+mj-lt"/>
              <a:buAutoNum type="arabicPeriod"/>
            </a:pPr>
            <a:r>
              <a:rPr lang="en-US" b="1" i="0">
                <a:solidFill>
                  <a:srgbClr val="374151"/>
                </a:solidFill>
                <a:effectLst/>
                <a:latin typeface="Söhne"/>
              </a:rPr>
              <a:t>Default Deny:</a:t>
            </a:r>
            <a:r>
              <a:rPr lang="en-US" b="0" i="0">
                <a:solidFill>
                  <a:srgbClr val="374151"/>
                </a:solidFill>
                <a:effectLst/>
                <a:latin typeface="Söhne"/>
              </a:rPr>
              <a:t> Only allow actions that are explicitly approved to reduce risks.</a:t>
            </a:r>
          </a:p>
          <a:p>
            <a:pPr algn="l">
              <a:buFont typeface="+mj-lt"/>
              <a:buAutoNum type="arabicPeriod"/>
            </a:pPr>
            <a:r>
              <a:rPr lang="en-US" b="1" i="0">
                <a:solidFill>
                  <a:srgbClr val="374151"/>
                </a:solidFill>
                <a:effectLst/>
                <a:latin typeface="Söhne"/>
              </a:rPr>
              <a:t>Adhere to the Principle of Least Privilege:</a:t>
            </a:r>
            <a:r>
              <a:rPr lang="en-US" b="0" i="0">
                <a:solidFill>
                  <a:srgbClr val="374151"/>
                </a:solidFill>
                <a:effectLst/>
                <a:latin typeface="Söhne"/>
              </a:rPr>
              <a:t> Give the minimum access needed to do a job to limit potential harm.</a:t>
            </a:r>
          </a:p>
          <a:p>
            <a:pPr algn="l">
              <a:buFont typeface="+mj-lt"/>
              <a:buAutoNum type="arabicPeriod"/>
            </a:pPr>
            <a:r>
              <a:rPr lang="en-US" b="1" i="0">
                <a:solidFill>
                  <a:srgbClr val="374151"/>
                </a:solidFill>
                <a:effectLst/>
                <a:latin typeface="Söhne"/>
              </a:rPr>
              <a:t>Sanitize Data Sent to Other Systems:</a:t>
            </a:r>
            <a:r>
              <a:rPr lang="en-US" b="0" i="0">
                <a:solidFill>
                  <a:srgbClr val="374151"/>
                </a:solidFill>
                <a:effectLst/>
                <a:latin typeface="Söhne"/>
              </a:rPr>
              <a:t> Check and clean data before sharing it with other systems.</a:t>
            </a:r>
          </a:p>
          <a:p>
            <a:pPr algn="l">
              <a:buFont typeface="+mj-lt"/>
              <a:buAutoNum type="arabicPeriod"/>
            </a:pPr>
            <a:r>
              <a:rPr lang="en-US" b="1" i="0">
                <a:solidFill>
                  <a:srgbClr val="374151"/>
                </a:solidFill>
                <a:effectLst/>
                <a:latin typeface="Söhne"/>
              </a:rPr>
              <a:t>Practice Defense in Depth:</a:t>
            </a:r>
            <a:r>
              <a:rPr lang="en-US" b="0" i="0">
                <a:solidFill>
                  <a:srgbClr val="374151"/>
                </a:solidFill>
                <a:effectLst/>
                <a:latin typeface="Söhne"/>
              </a:rPr>
              <a:t> Use multiple layers of security to protect against different threats.</a:t>
            </a:r>
          </a:p>
          <a:p>
            <a:pPr algn="l">
              <a:buFont typeface="+mj-lt"/>
              <a:buAutoNum type="arabicPeriod"/>
            </a:pPr>
            <a:r>
              <a:rPr lang="en-US" b="1" i="0">
                <a:solidFill>
                  <a:srgbClr val="374151"/>
                </a:solidFill>
                <a:effectLst/>
                <a:latin typeface="Söhne"/>
              </a:rPr>
              <a:t>Use Effective Quality Assurance Techniques:</a:t>
            </a:r>
            <a:r>
              <a:rPr lang="en-US" b="0" i="0">
                <a:solidFill>
                  <a:srgbClr val="374151"/>
                </a:solidFill>
                <a:effectLst/>
                <a:latin typeface="Söhne"/>
              </a:rPr>
              <a:t> Test code to find and fix security issues early.</a:t>
            </a:r>
          </a:p>
          <a:p>
            <a:pPr algn="l">
              <a:buFont typeface="+mj-lt"/>
              <a:buAutoNum type="arabicPeriod"/>
            </a:pPr>
            <a:r>
              <a:rPr lang="en-US" b="1" i="0">
                <a:solidFill>
                  <a:srgbClr val="374151"/>
                </a:solidFill>
                <a:effectLst/>
                <a:latin typeface="Söhne"/>
              </a:rPr>
              <a:t>Adopt a Secure Coding Standard:</a:t>
            </a:r>
            <a:r>
              <a:rPr lang="en-US" b="0" i="0">
                <a:solidFill>
                  <a:srgbClr val="374151"/>
                </a:solidFill>
                <a:effectLst/>
                <a:latin typeface="Söhne"/>
              </a:rPr>
              <a:t> Follow established guidelines to create secure software.</a:t>
            </a:r>
          </a:p>
          <a:p>
            <a:pPr marL="158750" indent="0" algn="l">
              <a:buFont typeface="+mj-lt"/>
              <a:buNone/>
            </a:pPr>
            <a:endParaRPr lang="en-US" b="1" i="0">
              <a:solidFill>
                <a:srgbClr val="374151"/>
              </a:solidFill>
              <a:effectLst/>
              <a:latin typeface="Söhne"/>
            </a:endParaRPr>
          </a:p>
          <a:p>
            <a:pPr marL="158750" indent="0" algn="l">
              <a:buFont typeface="+mj-lt"/>
              <a:buNone/>
            </a:pPr>
            <a:r>
              <a:rPr lang="en-US" b="1" i="0">
                <a:solidFill>
                  <a:srgbClr val="374151"/>
                </a:solidFill>
                <a:effectLst/>
                <a:latin typeface="Söhne"/>
              </a:rPr>
              <a:t>Long Version:</a:t>
            </a:r>
          </a:p>
          <a:p>
            <a:pPr algn="l">
              <a:buFont typeface="+mj-lt"/>
              <a:buAutoNum type="arabicPeriod"/>
            </a:pPr>
            <a:r>
              <a:rPr lang="en-US" b="1" i="0">
                <a:solidFill>
                  <a:srgbClr val="374151"/>
                </a:solidFill>
                <a:effectLst/>
                <a:latin typeface="Söhne"/>
              </a:rPr>
              <a:t>Validate Input Data:</a:t>
            </a:r>
            <a:r>
              <a:rPr lang="en-US" b="0" i="0">
                <a:solidFill>
                  <a:srgbClr val="374151"/>
                </a:solidFill>
                <a:effectLst/>
                <a:latin typeface="Söhne"/>
              </a:rPr>
              <a:t> Ensuring a robust input data validation mechanism is crucial for preventing potential vulnerabilities within a system. Thoroughly validating incoming data from both trusted and untrusted sources proactively safeguards against malicious data, enhancing overall system security.</a:t>
            </a:r>
          </a:p>
          <a:p>
            <a:pPr algn="l">
              <a:buFont typeface="+mj-lt"/>
              <a:buAutoNum type="arabicPeriod"/>
            </a:pPr>
            <a:r>
              <a:rPr lang="en-US" b="1" i="0">
                <a:solidFill>
                  <a:srgbClr val="374151"/>
                </a:solidFill>
                <a:effectLst/>
                <a:latin typeface="Söhne"/>
              </a:rPr>
              <a:t>Heed Compiler Warnings:</a:t>
            </a:r>
            <a:r>
              <a:rPr lang="en-US" b="0" i="0">
                <a:solidFill>
                  <a:srgbClr val="374151"/>
                </a:solidFill>
                <a:effectLst/>
                <a:latin typeface="Söhne"/>
              </a:rPr>
              <a:t> Diligently compiling and testing code, while paying attention to compiler warnings, is essential for maintaining optimal efficiency and identifying potential issues. Addressing all warnings meticulously ensures a robust and error-free codebase, contributing to overall code reliability.</a:t>
            </a:r>
          </a:p>
          <a:p>
            <a:pPr algn="l">
              <a:buFont typeface="+mj-lt"/>
              <a:buAutoNum type="arabicPeriod"/>
            </a:pPr>
            <a:r>
              <a:rPr lang="en-US" b="1" i="0">
                <a:solidFill>
                  <a:srgbClr val="374151"/>
                </a:solidFill>
                <a:effectLst/>
                <a:latin typeface="Söhne"/>
              </a:rPr>
              <a:t>Architect and Design for Security Policies:</a:t>
            </a:r>
            <a:r>
              <a:rPr lang="en-US" b="0" i="0">
                <a:solidFill>
                  <a:srgbClr val="374151"/>
                </a:solidFill>
                <a:effectLst/>
                <a:latin typeface="Söhne"/>
              </a:rPr>
              <a:t> Integrating security considerations into the design phase establishes a strong foundation, reducing the need for extensive adjustments later. This proactive approach enhances system security and contributes to the efficiency of the development lifecycle.</a:t>
            </a:r>
          </a:p>
          <a:p>
            <a:pPr algn="l">
              <a:buFont typeface="+mj-lt"/>
              <a:buAutoNum type="arabicPeriod"/>
            </a:pPr>
            <a:r>
              <a:rPr lang="en-US" b="1" i="0">
                <a:solidFill>
                  <a:srgbClr val="374151"/>
                </a:solidFill>
                <a:effectLst/>
                <a:latin typeface="Söhne"/>
              </a:rPr>
              <a:t>Keep It Simple:</a:t>
            </a:r>
            <a:r>
              <a:rPr lang="en-US" b="0" i="0">
                <a:solidFill>
                  <a:srgbClr val="374151"/>
                </a:solidFill>
                <a:effectLst/>
                <a:latin typeface="Söhne"/>
              </a:rPr>
              <a:t> Adhering to simplicity in code streamlines development, improves code readability, and reduces the system's complexity, minimizing security risks. Clean and straightforward code facilitates effective identification of vulnerabilities and implementation of protective measures.</a:t>
            </a:r>
          </a:p>
          <a:p>
            <a:pPr algn="l">
              <a:buFont typeface="+mj-lt"/>
              <a:buAutoNum type="arabicPeriod"/>
            </a:pPr>
            <a:r>
              <a:rPr lang="en-US" b="1" i="0">
                <a:solidFill>
                  <a:srgbClr val="374151"/>
                </a:solidFill>
                <a:effectLst/>
                <a:latin typeface="Söhne"/>
              </a:rPr>
              <a:t>Default Deny:</a:t>
            </a:r>
            <a:r>
              <a:rPr lang="en-US" b="0" i="0">
                <a:solidFill>
                  <a:srgbClr val="374151"/>
                </a:solidFill>
                <a:effectLst/>
                <a:latin typeface="Söhne"/>
              </a:rPr>
              <a:t> Advocating for denying access by default and allowing only explicitly approved actions, this principle minimizes the attack surface, promotes explicit authorization, and enhances overall security posture through the principle of least privilege.</a:t>
            </a:r>
          </a:p>
          <a:p>
            <a:pPr algn="l">
              <a:buFont typeface="+mj-lt"/>
              <a:buAutoNum type="arabicPeriod"/>
            </a:pPr>
            <a:r>
              <a:rPr lang="en-US" b="1" i="0">
                <a:solidFill>
                  <a:srgbClr val="374151"/>
                </a:solidFill>
                <a:effectLst/>
                <a:latin typeface="Söhne"/>
              </a:rPr>
              <a:t>Adhere to the Principle of Least Privilege:</a:t>
            </a:r>
            <a:r>
              <a:rPr lang="en-US" b="0" i="0">
                <a:solidFill>
                  <a:srgbClr val="374151"/>
                </a:solidFill>
                <a:effectLst/>
                <a:latin typeface="Söhne"/>
              </a:rPr>
              <a:t> Restricting access rights to the minimum necessary reduces the potential impact of security breaches and limits the attack surface. Operating with the least amount of authority needed enhances system security by preventing unauthorized access and potential misuse.</a:t>
            </a:r>
          </a:p>
          <a:p>
            <a:pPr algn="l">
              <a:buFont typeface="+mj-lt"/>
              <a:buAutoNum type="arabicPeriod"/>
            </a:pPr>
            <a:r>
              <a:rPr lang="en-US" b="1" i="0">
                <a:solidFill>
                  <a:srgbClr val="374151"/>
                </a:solidFill>
                <a:effectLst/>
                <a:latin typeface="Söhne"/>
              </a:rPr>
              <a:t>Sanitize Data Sent to Other Systems:</a:t>
            </a:r>
            <a:r>
              <a:rPr lang="en-US" b="0" i="0">
                <a:solidFill>
                  <a:srgbClr val="374151"/>
                </a:solidFill>
                <a:effectLst/>
                <a:latin typeface="Söhne"/>
              </a:rPr>
              <a:t> Thoroughly validating and cleansing data before transmitting it to external systems prevents vulnerabilities and potential exploits. Rigorous data sanitization practices mitigate the risk of providing harmful input, reducing the likelihood of security breaches.</a:t>
            </a:r>
          </a:p>
          <a:p>
            <a:pPr algn="l">
              <a:buFont typeface="+mj-lt"/>
              <a:buAutoNum type="arabicPeriod"/>
            </a:pPr>
            <a:r>
              <a:rPr lang="en-US" b="1" i="0">
                <a:solidFill>
                  <a:srgbClr val="374151"/>
                </a:solidFill>
                <a:effectLst/>
                <a:latin typeface="Söhne"/>
              </a:rPr>
              <a:t>Practice Defense in Depth:</a:t>
            </a:r>
            <a:r>
              <a:rPr lang="en-US" b="0" i="0">
                <a:solidFill>
                  <a:srgbClr val="374151"/>
                </a:solidFill>
                <a:effectLst/>
                <a:latin typeface="Söhne"/>
              </a:rPr>
              <a:t> Implementing multiple layers of security measures, including technical, procedural, and physical safeguards, creates a resilient defense strategy. Diversifying security measures mitigates the impact of potential breaches and enhances overall system resilience.</a:t>
            </a:r>
          </a:p>
          <a:p>
            <a:pPr algn="l">
              <a:buFont typeface="+mj-lt"/>
              <a:buAutoNum type="arabicPeriod"/>
            </a:pPr>
            <a:r>
              <a:rPr lang="en-US" b="1" i="0">
                <a:solidFill>
                  <a:srgbClr val="374151"/>
                </a:solidFill>
                <a:effectLst/>
                <a:latin typeface="Söhne"/>
              </a:rPr>
              <a:t>Use Effective Quality Assurance Techniques:</a:t>
            </a:r>
            <a:r>
              <a:rPr lang="en-US" b="0" i="0">
                <a:solidFill>
                  <a:srgbClr val="374151"/>
                </a:solidFill>
                <a:effectLst/>
                <a:latin typeface="Söhne"/>
              </a:rPr>
              <a:t> Integrating robust quality assurance practices throughout the software development lifecycle, including code reviews and comprehensive testing, helps identify and rectify security issues early, minimizing the likelihood of deploying insecure code.</a:t>
            </a:r>
          </a:p>
          <a:p>
            <a:pPr algn="l">
              <a:buFont typeface="+mj-lt"/>
              <a:buAutoNum type="arabicPeriod"/>
            </a:pPr>
            <a:r>
              <a:rPr lang="en-US" b="1" i="0">
                <a:solidFill>
                  <a:srgbClr val="374151"/>
                </a:solidFill>
                <a:effectLst/>
                <a:latin typeface="Söhne"/>
              </a:rPr>
              <a:t>Adopt a Secure Coding Standard:</a:t>
            </a:r>
            <a:r>
              <a:rPr lang="en-US" b="0" i="0">
                <a:solidFill>
                  <a:srgbClr val="374151"/>
                </a:solidFill>
                <a:effectLst/>
                <a:latin typeface="Söhne"/>
              </a:rPr>
              <a:t> Implementing and following secure coding practices, as outlined in standardized guidelines, enhances overall software security. Adhering to these standards facilitates early identification and resolution of security issues, contributing to a more secure codebase.</a:t>
            </a:r>
          </a:p>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228600" lvl="0" indent="-228600" algn="l" rtl="0">
              <a:lnSpc>
                <a:spcPct val="100000"/>
              </a:lnSpc>
              <a:spcBef>
                <a:spcPts val="0"/>
              </a:spcBef>
              <a:spcAft>
                <a:spcPts val="0"/>
              </a:spcAft>
              <a:buSzPts val="1100"/>
              <a:buAutoNum type="arabicPeriod"/>
            </a:pPr>
            <a:r>
              <a:rPr lang="en-US" b="0" i="0">
                <a:solidFill>
                  <a:srgbClr val="374151"/>
                </a:solidFill>
                <a:effectLst/>
                <a:latin typeface="Söhne"/>
              </a:rPr>
              <a:t>Narration version:</a:t>
            </a:r>
            <a:br>
              <a:rPr lang="en-US" b="0" i="0">
                <a:solidFill>
                  <a:srgbClr val="374151"/>
                </a:solidFill>
                <a:effectLst/>
                <a:latin typeface="Söhne"/>
              </a:rPr>
            </a:br>
            <a:r>
              <a:rPr lang="en-US" b="0" i="0">
                <a:solidFill>
                  <a:srgbClr val="374151"/>
                </a:solidFill>
                <a:effectLst/>
                <a:latin typeface="Söhne"/>
              </a:rPr>
              <a:t>The 10 principles of secure coding are like a set of rules for writing computer programs in a way that keeps them safe and protected from bad things that could happen. They help make sure the code is strong and less likely to have problems, like letting in harmful information or being easily broken into. Following these principles is like building a sturdy and reliable fortress for your computer programs, making them more resistant to possible threats and ensuring they work well and securely.</a:t>
            </a:r>
          </a:p>
          <a:p>
            <a:pPr marL="228600" lvl="0" indent="-228600" algn="l" rtl="0">
              <a:lnSpc>
                <a:spcPct val="100000"/>
              </a:lnSpc>
              <a:spcBef>
                <a:spcPts val="0"/>
              </a:spcBef>
              <a:spcAft>
                <a:spcPts val="0"/>
              </a:spcAft>
              <a:buSzPts val="1100"/>
              <a:buAutoNum type="arabicPeriod"/>
            </a:pPr>
            <a:endParaRPr lang="en-US" b="0" i="0">
              <a:solidFill>
                <a:srgbClr val="374151"/>
              </a:solidFill>
              <a:effectLst/>
              <a:latin typeface="Söhne"/>
            </a:endParaRPr>
          </a:p>
          <a:p>
            <a:pPr marL="228600" lvl="0" indent="-228600" algn="l" rtl="0">
              <a:lnSpc>
                <a:spcPct val="100000"/>
              </a:lnSpc>
              <a:spcBef>
                <a:spcPts val="0"/>
              </a:spcBef>
              <a:spcAft>
                <a:spcPts val="0"/>
              </a:spcAft>
              <a:buSzPts val="1100"/>
              <a:buAutoNum type="arabicPeriod"/>
            </a:pPr>
            <a:endParaRPr lang="en-US" b="0" i="0">
              <a:solidFill>
                <a:srgbClr val="374151"/>
              </a:solidFill>
              <a:effectLst/>
              <a:latin typeface="Söhne"/>
            </a:endParaRPr>
          </a:p>
          <a:p>
            <a:pPr marL="0" lvl="0" indent="0" algn="l" rtl="0">
              <a:lnSpc>
                <a:spcPct val="100000"/>
              </a:lnSpc>
              <a:spcBef>
                <a:spcPts val="0"/>
              </a:spcBef>
              <a:spcAft>
                <a:spcPts val="0"/>
              </a:spcAft>
              <a:buSzPts val="1100"/>
              <a:buNone/>
            </a:pPr>
            <a:r>
              <a:rPr lang="en-US" b="0" i="0">
                <a:solidFill>
                  <a:srgbClr val="374151"/>
                </a:solidFill>
                <a:effectLst/>
                <a:latin typeface="Söhne"/>
              </a:rPr>
              <a:t>Long version:</a:t>
            </a:r>
          </a:p>
          <a:p>
            <a:pPr marL="228600" lvl="0" indent="-228600" algn="l" rtl="0">
              <a:lnSpc>
                <a:spcPct val="100000"/>
              </a:lnSpc>
              <a:spcBef>
                <a:spcPts val="0"/>
              </a:spcBef>
              <a:spcAft>
                <a:spcPts val="0"/>
              </a:spcAft>
              <a:buSzPts val="1100"/>
              <a:buAutoNum type="arabicPeriod"/>
            </a:pPr>
            <a:r>
              <a:rPr lang="en-US" b="0" i="0">
                <a:solidFill>
                  <a:srgbClr val="374151"/>
                </a:solidFill>
                <a:effectLst/>
                <a:latin typeface="Söhne"/>
              </a:rPr>
              <a:t>The SEI CERT C++ Coding Standard [STD-001-CPP] Rule DCL50-CPP discourages the use of C-style variadic functions in C++ code due to their potential hazards. Instead, it recommends employing safer alternatives like function parameter packs or function currying to maintain type safety and prevent security vulnerabilities. Declarations of C-style variadic functions without definitions are allowed in unevaluated contexts. The rule's objective is to improve code safety and maintainability in C++ programs.</a:t>
            </a:r>
          </a:p>
          <a:p>
            <a:pPr marL="228600" lvl="0" indent="-228600" algn="l" rtl="0">
              <a:lnSpc>
                <a:spcPct val="100000"/>
              </a:lnSpc>
              <a:spcBef>
                <a:spcPts val="0"/>
              </a:spcBef>
              <a:spcAft>
                <a:spcPts val="0"/>
              </a:spcAft>
              <a:buSzPts val="1100"/>
              <a:buAutoNum type="arabicPeriod"/>
            </a:pPr>
            <a:r>
              <a:rPr lang="en-US" b="0" i="0">
                <a:solidFill>
                  <a:srgbClr val="374151"/>
                </a:solidFill>
                <a:effectLst/>
                <a:latin typeface="Söhne"/>
              </a:rPr>
              <a:t>Rule DCL51-CPP in the SEI CERT C++ Coding Standard [STD-002-CPP] cautions against declaring or defining reserved identifiers, following the C++ Standard [ISO/IEC 14882-2014]. Violations, like declaring identifiers in reserved contexts, result in undefined behavior. Adhering to these guidelines is crucial for code reliability and C++ Standard compliance.</a:t>
            </a:r>
          </a:p>
          <a:p>
            <a:pPr marL="228600" lvl="0" indent="-228600" algn="l" rtl="0">
              <a:lnSpc>
                <a:spcPct val="100000"/>
              </a:lnSpc>
              <a:spcBef>
                <a:spcPts val="0"/>
              </a:spcBef>
              <a:spcAft>
                <a:spcPts val="0"/>
              </a:spcAft>
              <a:buSzPts val="1100"/>
              <a:buAutoNum type="arabicPeriod"/>
            </a:pPr>
            <a:r>
              <a:rPr lang="en-US" b="0" i="0">
                <a:solidFill>
                  <a:srgbClr val="374151"/>
                </a:solidFill>
                <a:effectLst/>
                <a:latin typeface="Söhne"/>
              </a:rPr>
              <a:t>Rule DCL52-CPP in SEI CERT C++ Standard [STD-003-CPP] advises against const or volatile qualification of reference types. C++ inherently treats references as const, and trying to const-qualify them can lead to unintended issues, causing undefined behavior. Conforming compilers are expected to issue diagnostic messages for such cases.</a:t>
            </a:r>
          </a:p>
          <a:p>
            <a:pPr marL="228600" lvl="0" indent="-228600" algn="l" rtl="0">
              <a:lnSpc>
                <a:spcPct val="100000"/>
              </a:lnSpc>
              <a:spcBef>
                <a:spcPts val="0"/>
              </a:spcBef>
              <a:spcAft>
                <a:spcPts val="0"/>
              </a:spcAft>
              <a:buSzPts val="1100"/>
              <a:buAutoNum type="arabicPeriod"/>
            </a:pPr>
            <a:r>
              <a:rPr lang="en-US" b="0" i="0">
                <a:solidFill>
                  <a:srgbClr val="374151"/>
                </a:solidFill>
                <a:effectLst/>
                <a:latin typeface="Söhne"/>
              </a:rPr>
              <a:t>Rule DCL53-CPP in SEI CERT C++ Standard [STD-004-CPP] advises against syntactically ambiguous declarations to prevent vexing parse situations. To resolve ambiguity, consider any construct that might be a declaration as one. Alternatives like uniform initialization, nonfunction-style casts, initializing with '=', or removing extraneous parentheses are recommended.</a:t>
            </a:r>
          </a:p>
          <a:p>
            <a:pPr marL="228600" lvl="0" indent="-228600" algn="l" rtl="0">
              <a:lnSpc>
                <a:spcPct val="100000"/>
              </a:lnSpc>
              <a:spcBef>
                <a:spcPts val="0"/>
              </a:spcBef>
              <a:spcAft>
                <a:spcPts val="0"/>
              </a:spcAft>
              <a:buSzPts val="1100"/>
              <a:buAutoNum type="arabicPeriod"/>
            </a:pPr>
            <a:r>
              <a:rPr lang="en-US" b="0" i="0">
                <a:solidFill>
                  <a:srgbClr val="374151"/>
                </a:solidFill>
                <a:effectLst/>
                <a:latin typeface="Söhne"/>
              </a:rPr>
              <a:t>Rule DCL54-CPP in SEI CERT C++ Standard [STD-005-CPP] advises pairing overloaded allocation and deallocation functions within the same scope to prevent violations of other rules, such as MEM51-CPP. Overloading ensures proper handling of dynamically allocated resources. For instance, if an allocation function uses a private heap, passing its pointer to the default deallocation function may lead to undefined behavior. Providing a definition for deleted allocation or deallocation functions within a class member function is discouraged to prevent unintended access.</a:t>
            </a:r>
          </a:p>
          <a:p>
            <a:pPr marL="228600" lvl="0" indent="-228600" algn="l" rtl="0">
              <a:lnSpc>
                <a:spcPct val="100000"/>
              </a:lnSpc>
              <a:spcBef>
                <a:spcPts val="0"/>
              </a:spcBef>
              <a:spcAft>
                <a:spcPts val="0"/>
              </a:spcAft>
              <a:buSzPts val="1100"/>
              <a:buAutoNum type="arabicPeriod"/>
            </a:pPr>
            <a:r>
              <a:rPr lang="en-US" b="0" i="0">
                <a:solidFill>
                  <a:srgbClr val="374151"/>
                </a:solidFill>
                <a:effectLst/>
                <a:latin typeface="Söhne"/>
              </a:rPr>
              <a:t>Rule DCL55-CPP in SEI CERT C++ Standard [STD-006-CPP] warns against information leakage when passing a class object across trust boundaries. Due to potential indeterminate values in padding bits, it is essential, especially when sharing a pointer to a class object between trusted domains, to ensure these bits do not contain sensitive information, preventing unintended leaks.</a:t>
            </a:r>
          </a:p>
          <a:p>
            <a:pPr marL="228600" lvl="0" indent="-228600" algn="l" rtl="0">
              <a:lnSpc>
                <a:spcPct val="100000"/>
              </a:lnSpc>
              <a:spcBef>
                <a:spcPts val="0"/>
              </a:spcBef>
              <a:spcAft>
                <a:spcPts val="0"/>
              </a:spcAft>
              <a:buSzPts val="1100"/>
              <a:buAutoNum type="arabicPeriod"/>
            </a:pPr>
            <a:r>
              <a:rPr lang="en-US" b="0" i="0">
                <a:solidFill>
                  <a:srgbClr val="374151"/>
                </a:solidFill>
                <a:effectLst/>
                <a:latin typeface="Söhne"/>
              </a:rPr>
              <a:t>Exceptions in C++ must adhere to the SEI CERT C++ Coding Standard rule ERR55-CPP, emphasizing the importance of proper exception specifications, especially in the context of terminating a destructor, operator delete, or operator delete[]. Violating this rule by throwing exceptions in deallocation functions or destructors, and using </a:t>
            </a:r>
            <a:r>
              <a:rPr lang="en-US" b="0" i="0" err="1">
                <a:solidFill>
                  <a:srgbClr val="374151"/>
                </a:solidFill>
                <a:effectLst/>
                <a:latin typeface="Söhne"/>
              </a:rPr>
              <a:t>noexcept</a:t>
            </a:r>
            <a:r>
              <a:rPr lang="en-US" b="0" i="0">
                <a:solidFill>
                  <a:srgbClr val="374151"/>
                </a:solidFill>
                <a:effectLst/>
                <a:latin typeface="Söhne"/>
              </a:rPr>
              <a:t>(false), is unacceptable and triggers undefined behavior. It is recommended to rely on implicit </a:t>
            </a:r>
            <a:r>
              <a:rPr lang="en-US" b="0" i="0" err="1">
                <a:solidFill>
                  <a:srgbClr val="374151"/>
                </a:solidFill>
                <a:effectLst/>
                <a:latin typeface="Söhne"/>
              </a:rPr>
              <a:t>noexcept</a:t>
            </a:r>
            <a:r>
              <a:rPr lang="en-US" b="0" i="0">
                <a:solidFill>
                  <a:srgbClr val="374151"/>
                </a:solidFill>
                <a:effectLst/>
                <a:latin typeface="Söhne"/>
              </a:rPr>
              <a:t>(true) or explicitly declare </a:t>
            </a:r>
            <a:r>
              <a:rPr lang="en-US" b="0" i="0" err="1">
                <a:solidFill>
                  <a:srgbClr val="374151"/>
                </a:solidFill>
                <a:effectLst/>
                <a:latin typeface="Söhne"/>
              </a:rPr>
              <a:t>noexcept</a:t>
            </a:r>
            <a:r>
              <a:rPr lang="en-US" b="0" i="0">
                <a:solidFill>
                  <a:srgbClr val="374151"/>
                </a:solidFill>
                <a:effectLst/>
                <a:latin typeface="Söhne"/>
              </a:rPr>
              <a:t> on the function signature to ensure well-defined behavior in C++ programs.</a:t>
            </a:r>
          </a:p>
          <a:p>
            <a:pPr marL="228600" lvl="0" indent="-228600" algn="l" rtl="0">
              <a:lnSpc>
                <a:spcPct val="100000"/>
              </a:lnSpc>
              <a:spcBef>
                <a:spcPts val="0"/>
              </a:spcBef>
              <a:spcAft>
                <a:spcPts val="0"/>
              </a:spcAft>
              <a:buSzPts val="1100"/>
              <a:buAutoNum type="arabicPeriod"/>
            </a:pPr>
            <a:r>
              <a:rPr lang="en-US" b="0" i="0">
                <a:solidFill>
                  <a:srgbClr val="374151"/>
                </a:solidFill>
                <a:effectLst/>
                <a:latin typeface="Söhne"/>
              </a:rPr>
              <a:t>Rule DCL59-CPP in the SEI CERT C++ Coding Standard advises against using unnamed namespaces in header files. This practice, which creates unique namespaces with internal linkage, can lead to unexpected outcomes and violate the one-definition rule (ODR). As production-quality C++ code often uses header files for code sharing between translation units, following this guideline ensures consistent and predictable behavior while preventing surprises, reducing executable size, and avoiding potential undefined behavior.</a:t>
            </a:r>
          </a:p>
          <a:p>
            <a:pPr marL="228600" lvl="0" indent="-228600" algn="l" rtl="0">
              <a:lnSpc>
                <a:spcPct val="100000"/>
              </a:lnSpc>
              <a:spcBef>
                <a:spcPts val="0"/>
              </a:spcBef>
              <a:spcAft>
                <a:spcPts val="0"/>
              </a:spcAft>
              <a:buSzPts val="1100"/>
              <a:buAutoNum type="arabicPeriod"/>
            </a:pPr>
            <a:r>
              <a:rPr lang="en-US" b="0" i="0">
                <a:solidFill>
                  <a:srgbClr val="374151"/>
                </a:solidFill>
                <a:effectLst/>
                <a:latin typeface="Söhne"/>
              </a:rPr>
              <a:t>Follow Rule DCL60-CPP in the SEI CERT C++ Coding Standard to adhere to the one-definition rule (ODR) in C++, ensuring deterministic linking. The ODR requires a single definition for each non-inline function or variable ODR-used in a program. Violating the ODR leads to undefined behavior. While common practices like using header files with declarations usually comply, caution is essential with language linkage specifications and vendor-specific extensions to prevent accidental violations, ensuring predictable program behavior.</a:t>
            </a:r>
          </a:p>
          <a:p>
            <a:pPr marL="228600" lvl="0" indent="-228600" algn="l" rtl="0">
              <a:lnSpc>
                <a:spcPct val="100000"/>
              </a:lnSpc>
              <a:spcBef>
                <a:spcPts val="0"/>
              </a:spcBef>
              <a:spcAft>
                <a:spcPts val="0"/>
              </a:spcAft>
              <a:buSzPts val="1100"/>
              <a:buAutoNum type="arabicPeriod"/>
            </a:pPr>
            <a:r>
              <a:rPr lang="en-US" b="0" i="0">
                <a:solidFill>
                  <a:srgbClr val="374151"/>
                </a:solidFill>
                <a:effectLst/>
                <a:latin typeface="Söhne"/>
              </a:rPr>
              <a:t> Avoid modifying standard namespaces, particularly std and </a:t>
            </a:r>
            <a:r>
              <a:rPr lang="en-US" b="0" i="0" err="1">
                <a:solidFill>
                  <a:srgbClr val="374151"/>
                </a:solidFill>
                <a:effectLst/>
                <a:latin typeface="Söhne"/>
              </a:rPr>
              <a:t>posix</a:t>
            </a:r>
            <a:r>
              <a:rPr lang="en-US" b="0" i="0">
                <a:solidFill>
                  <a:srgbClr val="374151"/>
                </a:solidFill>
                <a:effectLst/>
                <a:latin typeface="Söhne"/>
              </a:rPr>
              <a:t>, as advised by Rule DCL58-CPP in the SEI CERT C++ Coding Standard. Introducing new declarations or definitions in these namespaces, except under specific circumstances, leads to undefined behavior according to the C++ Standard [ISO/IEC 14882-2014]. To maintain compatibility with standard library conventions and prevent undefined behavior, refrain from adding declarations or definitions to std or </a:t>
            </a:r>
            <a:r>
              <a:rPr lang="en-US" b="0" i="0" err="1">
                <a:solidFill>
                  <a:srgbClr val="374151"/>
                </a:solidFill>
                <a:effectLst/>
                <a:latin typeface="Söhne"/>
              </a:rPr>
              <a:t>posix</a:t>
            </a:r>
            <a:r>
              <a:rPr lang="en-US" b="0" i="0">
                <a:solidFill>
                  <a:srgbClr val="374151"/>
                </a:solidFill>
                <a:effectLst/>
                <a:latin typeface="Söhne"/>
              </a:rPr>
              <a:t>, or any namespace within them.</a:t>
            </a:r>
          </a:p>
          <a:p>
            <a:pPr marL="228600" lvl="0" indent="-228600" algn="l" rtl="0">
              <a:lnSpc>
                <a:spcPct val="100000"/>
              </a:lnSpc>
              <a:spcBef>
                <a:spcPts val="0"/>
              </a:spcBef>
              <a:spcAft>
                <a:spcPts val="0"/>
              </a:spcAft>
              <a:buSzPts val="1100"/>
              <a:buAutoNum type="arabicPeriod"/>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br>
              <a:rPr lang="en-US"/>
            </a:br>
            <a:r>
              <a:rPr lang="en-US"/>
              <a:t>Narration version:</a:t>
            </a:r>
            <a:br>
              <a:rPr lang="en-US"/>
            </a:br>
            <a:r>
              <a:rPr lang="en-US" b="0" i="0">
                <a:solidFill>
                  <a:srgbClr val="374151"/>
                </a:solidFill>
                <a:effectLst/>
                <a:latin typeface="Söhne"/>
              </a:rPr>
              <a:t>Data encryption is like putting your information in a secret code that only those with the right key can understand. It keeps your data safe and private, protecting it from unauthorized access or use.</a:t>
            </a:r>
          </a:p>
          <a:p>
            <a:pPr marL="0" lvl="0" indent="0" algn="l" rtl="0">
              <a:lnSpc>
                <a:spcPct val="100000"/>
              </a:lnSpc>
              <a:spcBef>
                <a:spcPts val="0"/>
              </a:spcBef>
              <a:spcAft>
                <a:spcPts val="0"/>
              </a:spcAft>
              <a:buSzPts val="1100"/>
              <a:buNone/>
            </a:pPr>
            <a:endParaRPr lang="en-US" b="0" i="0">
              <a:solidFill>
                <a:srgbClr val="374151"/>
              </a:solidFill>
              <a:effectLst/>
              <a:latin typeface="Söhne"/>
            </a:endParaRPr>
          </a:p>
          <a:p>
            <a:pPr marL="0" lvl="0" indent="0" algn="l" rtl="0">
              <a:lnSpc>
                <a:spcPct val="100000"/>
              </a:lnSpc>
              <a:spcBef>
                <a:spcPts val="0"/>
              </a:spcBef>
              <a:spcAft>
                <a:spcPts val="0"/>
              </a:spcAft>
              <a:buSzPts val="1100"/>
              <a:buNone/>
            </a:pPr>
            <a:r>
              <a:rPr lang="en-US" b="0" i="0">
                <a:solidFill>
                  <a:srgbClr val="374151"/>
                </a:solidFill>
                <a:effectLst/>
                <a:latin typeface="Söhne"/>
              </a:rPr>
              <a:t>Long Version:</a:t>
            </a:r>
          </a:p>
          <a:p>
            <a:pPr marL="0" lvl="0" indent="0" algn="l" rtl="0">
              <a:lnSpc>
                <a:spcPct val="100000"/>
              </a:lnSpc>
              <a:spcBef>
                <a:spcPts val="0"/>
              </a:spcBef>
              <a:spcAft>
                <a:spcPts val="0"/>
              </a:spcAft>
              <a:buSzPts val="1100"/>
              <a:buNone/>
            </a:pPr>
            <a:r>
              <a:rPr lang="en-US" b="0" i="0">
                <a:solidFill>
                  <a:srgbClr val="374151"/>
                </a:solidFill>
                <a:effectLst/>
                <a:latin typeface="Söhne"/>
              </a:rPr>
              <a:t>Data-at-rest encryption involves securely encoding stored information using a symmetric encryption key, ensuring only authorized users with the decryption key can access it. This is crucial for protecting sensitive data. Encryption in transit securely encodes data during transmission, with the encryption method depending on the transfer method, like using secure protocols for web browsers or encrypting email content. Encrypting data in use protects information in memory, achieved through password-protected profiles to secure user-associated memory, preventing the compromise of stored data.</a:t>
            </a: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dirty="0">
                <a:solidFill>
                  <a:srgbClr val="374151"/>
                </a:solidFill>
                <a:effectLst/>
                <a:latin typeface="Söhne"/>
              </a:rPr>
              <a:t>Narration version:</a:t>
            </a:r>
            <a:br>
              <a:rPr lang="en-US" dirty="0"/>
            </a:br>
            <a:r>
              <a:rPr lang="en-US" b="0" i="0" dirty="0">
                <a:solidFill>
                  <a:srgbClr val="374151"/>
                </a:solidFill>
                <a:effectLst/>
                <a:latin typeface="Söhne"/>
              </a:rPr>
              <a:t>Triple-A policies ensure Access is granted to the right people, at the right time, for the right reasons, enhancing security by minimizing unauthorized access. This approach helps protect sensitive information and systems, making sure only authorized individuals can use them properly.</a:t>
            </a:r>
          </a:p>
          <a:p>
            <a:pPr marL="0" lvl="0" indent="0" algn="l" rtl="0">
              <a:lnSpc>
                <a:spcPct val="100000"/>
              </a:lnSpc>
              <a:spcBef>
                <a:spcPts val="0"/>
              </a:spcBef>
              <a:spcAft>
                <a:spcPts val="0"/>
              </a:spcAft>
              <a:buSzPts val="1100"/>
              <a:buNone/>
            </a:pPr>
            <a:endParaRPr lang="en-US" b="0" i="0" dirty="0">
              <a:solidFill>
                <a:srgbClr val="374151"/>
              </a:solidFill>
              <a:effectLst/>
              <a:latin typeface="Söhne"/>
            </a:endParaRPr>
          </a:p>
          <a:p>
            <a:pPr marL="0" lvl="0" indent="0" algn="l" rtl="0">
              <a:lnSpc>
                <a:spcPct val="100000"/>
              </a:lnSpc>
              <a:spcBef>
                <a:spcPts val="0"/>
              </a:spcBef>
              <a:spcAft>
                <a:spcPts val="0"/>
              </a:spcAft>
              <a:buSzPts val="1100"/>
              <a:buNone/>
            </a:pPr>
            <a:r>
              <a:rPr lang="en-US" b="0" i="0" dirty="0">
                <a:solidFill>
                  <a:srgbClr val="374151"/>
                </a:solidFill>
                <a:effectLst/>
                <a:latin typeface="Söhne"/>
              </a:rPr>
              <a:t>Authentication verifies a user's identity through credentials like usernames and passwords, with additional security measures such as secure tokens, two-step verification, PINs, and hardware credentials for enhanced protection. After authentication, the user is authorized with specific permissions to access various parts of the system, roles, or perform specific actions, as determined by system administrators. Following successful or unsuccessful authentication and authorization, the accounting process monitors and logs user activities on the system, offering insights into access attempts and specific actions taken with authorized privileges.</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Narration version:</a:t>
            </a:r>
            <a:br>
              <a:rPr lang="en-US"/>
            </a:br>
            <a:r>
              <a:rPr lang="en-US" b="0" i="0">
                <a:solidFill>
                  <a:srgbClr val="374151"/>
                </a:solidFill>
                <a:effectLst/>
                <a:latin typeface="Söhne"/>
              </a:rPr>
              <a:t>Unit testing ensures that individual parts of a software program work correctly, catching errors early and making it easier to maintain and improve the overall code quality.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b="0" i="0" dirty="0">
                <a:solidFill>
                  <a:srgbClr val="374151"/>
                </a:solidFill>
                <a:effectLst/>
                <a:latin typeface="Söhne"/>
              </a:rPr>
              <a:t>Narration version:</a:t>
            </a:r>
            <a:br>
              <a:rPr lang="en-US" b="0" i="0" dirty="0">
                <a:solidFill>
                  <a:srgbClr val="374151"/>
                </a:solidFill>
                <a:effectLst/>
                <a:latin typeface="Söhne"/>
              </a:rPr>
            </a:br>
            <a:r>
              <a:rPr lang="en-US" b="0" i="0" dirty="0">
                <a:solidFill>
                  <a:srgbClr val="374151"/>
                </a:solidFill>
                <a:effectLst/>
                <a:latin typeface="Söhne"/>
              </a:rPr>
              <a:t>Automation is vital for making sure rules are followed in this policy and other DevOps processes. Using detailed processes and diagrams in DevOps, we will automate how these rules are followed. This makes things more efficient and consistent in how standards are applied throughout development and operations, and decreases human errors. By using automation, organizations can enforce policies and apply best practices consistently in the software development and deployment process. This aligns with DevOps principles, making development and operations work smoothly while following set standards.</a:t>
            </a:r>
          </a:p>
          <a:p>
            <a:pPr marL="0" lvl="0" indent="0" algn="l" rtl="0">
              <a:lnSpc>
                <a:spcPct val="100000"/>
              </a:lnSpc>
              <a:spcBef>
                <a:spcPts val="0"/>
              </a:spcBef>
              <a:spcAft>
                <a:spcPts val="0"/>
              </a:spcAft>
              <a:buSzPts val="1100"/>
              <a:buNone/>
            </a:pPr>
            <a:endParaRPr lang="en-US" b="0" i="0" dirty="0">
              <a:solidFill>
                <a:srgbClr val="374151"/>
              </a:solidFill>
              <a:effectLst/>
              <a:latin typeface="Söhne"/>
            </a:endParaRPr>
          </a:p>
          <a:p>
            <a:pPr marL="0" lvl="0" indent="0" algn="l" rtl="0">
              <a:lnSpc>
                <a:spcPct val="100000"/>
              </a:lnSpc>
              <a:spcBef>
                <a:spcPts val="0"/>
              </a:spcBef>
              <a:spcAft>
                <a:spcPts val="0"/>
              </a:spcAft>
              <a:buSzPts val="1100"/>
              <a:buNone/>
            </a:pPr>
            <a:r>
              <a:rPr lang="en-US" b="0" i="0" dirty="0">
                <a:solidFill>
                  <a:srgbClr val="374151"/>
                </a:solidFill>
                <a:effectLst/>
                <a:latin typeface="Söhne"/>
              </a:rPr>
              <a:t>Long </a:t>
            </a:r>
            <a:r>
              <a:rPr lang="en-US" b="0" i="0" dirty="0" err="1">
                <a:solidFill>
                  <a:srgbClr val="374151"/>
                </a:solidFill>
                <a:effectLst/>
                <a:latin typeface="Söhne"/>
              </a:rPr>
              <a:t>Vesrion</a:t>
            </a:r>
            <a:r>
              <a:rPr lang="en-US" b="0" i="0" dirty="0">
                <a:solidFill>
                  <a:srgbClr val="374151"/>
                </a:solidFill>
                <a:effectLst/>
                <a:latin typeface="Söhne"/>
              </a:rPr>
              <a:t>:</a:t>
            </a:r>
          </a:p>
          <a:p>
            <a:pPr marL="0" lvl="0" indent="0" algn="l" rtl="0">
              <a:lnSpc>
                <a:spcPct val="100000"/>
              </a:lnSpc>
              <a:spcBef>
                <a:spcPts val="0"/>
              </a:spcBef>
              <a:spcAft>
                <a:spcPts val="0"/>
              </a:spcAft>
              <a:buSzPts val="1100"/>
              <a:buNone/>
            </a:pPr>
            <a:r>
              <a:rPr lang="en-US" b="0" i="0" dirty="0">
                <a:solidFill>
                  <a:srgbClr val="374151"/>
                </a:solidFill>
                <a:effectLst/>
                <a:latin typeface="Söhne"/>
              </a:rPr>
              <a:t>Automation will play a crucial role in ensuring the enforcement and adherence to the standards outlined in this policy, as well as other established DevOps processes and infrastructure. The implementation of automation mechanisms will be instrumental in streamlining and regulating compliance with the specified standards. To illustrate this, detailed DevOps processes and accompanying diagrams will be employed to automate the enforcement of the standards outlined in this policy. This approach aims to enhance efficiency, accuracy, and consistency in the application of standards throughout the development and operational lifecycle. By integrating automation into the DevOps framework, organizations can establish a robust and reliable mechanism for enforcing policies, ensuring that best practices are consistently applied across the entire software development and deployment pipeline. This proactive use of automation aligns with the principles of DevOps, fostering a seamless and efficient integration of development and operations while upholding the defined standards.</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7.m4a"/><Relationship Id="rId7" Type="http://schemas.openxmlformats.org/officeDocument/2006/relationships/image" Target="../media/image6.png"/><Relationship Id="rId2" Type="http://schemas.microsoft.com/office/2007/relationships/media" Target="../media/media7.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Mahdi </a:t>
            </a:r>
            <a:r>
              <a:rPr lang="en-US" sz="1850" i="1" dirty="0" err="1"/>
              <a:t>Bigdely</a:t>
            </a:r>
            <a:endParaRPr/>
          </a:p>
          <a:p>
            <a:pPr marL="0" lvl="0" indent="0" algn="l" rtl="0">
              <a:lnSpc>
                <a:spcPct val="70000"/>
              </a:lnSpc>
              <a:spcBef>
                <a:spcPts val="1000"/>
              </a:spcBef>
              <a:spcAft>
                <a:spcPts val="0"/>
              </a:spcAft>
              <a:buClr>
                <a:schemeClr val="lt1"/>
              </a:buClr>
              <a:buSzPts val="1850"/>
              <a:buNone/>
            </a:pPr>
            <a:endParaRPr sz="1850" i="1"/>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4" name="Audio 13">
            <a:extLst>
              <a:ext uri="{FF2B5EF4-FFF2-40B4-BE49-F238E27FC236}">
                <a16:creationId xmlns:a16="http://schemas.microsoft.com/office/drawing/2014/main" id="{49DB1B09-7A4D-B6B7-274A-2EE70EFAF99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3173"/>
    </mc:Choice>
    <mc:Fallback xmlns="">
      <p:transition spd="slow" advTm="13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0D054-0F08-24B1-19F9-BE117D5BC76C}"/>
              </a:ext>
            </a:extLst>
          </p:cNvPr>
          <p:cNvSpPr>
            <a:spLocks noGrp="1"/>
          </p:cNvSpPr>
          <p:nvPr>
            <p:ph type="title"/>
          </p:nvPr>
        </p:nvSpPr>
        <p:spPr>
          <a:xfrm>
            <a:off x="1" y="764373"/>
            <a:ext cx="11506200" cy="1293028"/>
          </a:xfrm>
        </p:spPr>
        <p:txBody>
          <a:bodyPr/>
          <a:lstStyle/>
          <a:p>
            <a:r>
              <a:rPr lang="en-US"/>
              <a:t>Unit Test: addition of single value to collection</a:t>
            </a:r>
          </a:p>
        </p:txBody>
      </p:sp>
      <p:sp>
        <p:nvSpPr>
          <p:cNvPr id="3" name="Text Placeholder 2">
            <a:extLst>
              <a:ext uri="{FF2B5EF4-FFF2-40B4-BE49-F238E27FC236}">
                <a16:creationId xmlns:a16="http://schemas.microsoft.com/office/drawing/2014/main" id="{443431F5-2CF6-06D9-FEA4-E2845920394A}"/>
              </a:ext>
            </a:extLst>
          </p:cNvPr>
          <p:cNvSpPr>
            <a:spLocks noGrp="1"/>
          </p:cNvSpPr>
          <p:nvPr>
            <p:ph type="body" idx="1"/>
          </p:nvPr>
        </p:nvSpPr>
        <p:spPr/>
        <p:txBody>
          <a:bodyPr/>
          <a:lstStyle/>
          <a:p>
            <a:endParaRPr lang="en-US"/>
          </a:p>
        </p:txBody>
      </p:sp>
      <p:pic>
        <p:nvPicPr>
          <p:cNvPr id="7" name="Picture 6" descr="A computer code with green text&#10;&#10;Description automatically generated">
            <a:extLst>
              <a:ext uri="{FF2B5EF4-FFF2-40B4-BE49-F238E27FC236}">
                <a16:creationId xmlns:a16="http://schemas.microsoft.com/office/drawing/2014/main" id="{97DD77CD-1D0B-F4B2-CF3A-E6C10CE31D2B}"/>
              </a:ext>
            </a:extLst>
          </p:cNvPr>
          <p:cNvPicPr>
            <a:picLocks noChangeAspect="1"/>
          </p:cNvPicPr>
          <p:nvPr/>
        </p:nvPicPr>
        <p:blipFill>
          <a:blip r:embed="rId4"/>
          <a:stretch>
            <a:fillRect/>
          </a:stretch>
        </p:blipFill>
        <p:spPr>
          <a:xfrm>
            <a:off x="685800" y="2123822"/>
            <a:ext cx="7061200" cy="4165600"/>
          </a:xfrm>
          <a:prstGeom prst="rect">
            <a:avLst/>
          </a:prstGeom>
        </p:spPr>
      </p:pic>
      <p:pic>
        <p:nvPicPr>
          <p:cNvPr id="17" name="Audio 16">
            <a:extLst>
              <a:ext uri="{FF2B5EF4-FFF2-40B4-BE49-F238E27FC236}">
                <a16:creationId xmlns:a16="http://schemas.microsoft.com/office/drawing/2014/main" id="{FF440072-B3A3-2C1F-24A1-7E85770EDF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20195255"/>
      </p:ext>
    </p:extLst>
  </p:cSld>
  <p:clrMapOvr>
    <a:masterClrMapping/>
  </p:clrMapOvr>
  <mc:AlternateContent xmlns:mc="http://schemas.openxmlformats.org/markup-compatibility/2006" xmlns:p14="http://schemas.microsoft.com/office/powerpoint/2010/main">
    <mc:Choice Requires="p14">
      <p:transition spd="slow" p14:dur="2000" advTm="17557"/>
    </mc:Choice>
    <mc:Fallback xmlns="">
      <p:transition spd="slow" advTm="175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56F47-3DB2-7DB2-EC9B-20E82923390A}"/>
              </a:ext>
            </a:extLst>
          </p:cNvPr>
          <p:cNvSpPr>
            <a:spLocks noGrp="1"/>
          </p:cNvSpPr>
          <p:nvPr>
            <p:ph type="title"/>
          </p:nvPr>
        </p:nvSpPr>
        <p:spPr>
          <a:xfrm>
            <a:off x="685800" y="795780"/>
            <a:ext cx="8610600" cy="1293028"/>
          </a:xfrm>
        </p:spPr>
        <p:txBody>
          <a:bodyPr/>
          <a:lstStyle/>
          <a:p>
            <a:r>
              <a:rPr lang="en-US"/>
              <a:t>Unit Test: make sure fail test works</a:t>
            </a:r>
          </a:p>
        </p:txBody>
      </p:sp>
      <p:sp>
        <p:nvSpPr>
          <p:cNvPr id="3" name="Text Placeholder 2">
            <a:extLst>
              <a:ext uri="{FF2B5EF4-FFF2-40B4-BE49-F238E27FC236}">
                <a16:creationId xmlns:a16="http://schemas.microsoft.com/office/drawing/2014/main" id="{19058B54-46BC-2290-0547-35ADE3BBE8D8}"/>
              </a:ext>
            </a:extLst>
          </p:cNvPr>
          <p:cNvSpPr>
            <a:spLocks noGrp="1"/>
          </p:cNvSpPr>
          <p:nvPr>
            <p:ph type="body" idx="1"/>
          </p:nvPr>
        </p:nvSpPr>
        <p:spPr/>
        <p:txBody>
          <a:bodyPr/>
          <a:lstStyle/>
          <a:p>
            <a:endParaRPr lang="en-US"/>
          </a:p>
        </p:txBody>
      </p:sp>
      <p:pic>
        <p:nvPicPr>
          <p:cNvPr id="5" name="Picture 4" descr="A white background with black text&#10;&#10;Description automatically generated">
            <a:extLst>
              <a:ext uri="{FF2B5EF4-FFF2-40B4-BE49-F238E27FC236}">
                <a16:creationId xmlns:a16="http://schemas.microsoft.com/office/drawing/2014/main" id="{1E84E89F-61B6-64BD-9FAE-C7904756105E}"/>
              </a:ext>
            </a:extLst>
          </p:cNvPr>
          <p:cNvPicPr>
            <a:picLocks noChangeAspect="1"/>
          </p:cNvPicPr>
          <p:nvPr/>
        </p:nvPicPr>
        <p:blipFill>
          <a:blip r:embed="rId4"/>
          <a:stretch>
            <a:fillRect/>
          </a:stretch>
        </p:blipFill>
        <p:spPr>
          <a:xfrm>
            <a:off x="685800" y="2753359"/>
            <a:ext cx="10631247" cy="2191173"/>
          </a:xfrm>
          <a:prstGeom prst="rect">
            <a:avLst/>
          </a:prstGeom>
        </p:spPr>
      </p:pic>
      <p:pic>
        <p:nvPicPr>
          <p:cNvPr id="14" name="Audio 13">
            <a:extLst>
              <a:ext uri="{FF2B5EF4-FFF2-40B4-BE49-F238E27FC236}">
                <a16:creationId xmlns:a16="http://schemas.microsoft.com/office/drawing/2014/main" id="{2260FC9B-05D6-684E-2307-C69856D7F7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20819329"/>
      </p:ext>
    </p:extLst>
  </p:cSld>
  <p:clrMapOvr>
    <a:masterClrMapping/>
  </p:clrMapOvr>
  <mc:AlternateContent xmlns:mc="http://schemas.openxmlformats.org/markup-compatibility/2006" xmlns:p14="http://schemas.microsoft.com/office/powerpoint/2010/main">
    <mc:Choice Requires="p14">
      <p:transition spd="slow" p14:dur="2000" advTm="15936"/>
    </mc:Choice>
    <mc:Fallback xmlns="">
      <p:transition spd="slow" advTm="15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2DCD3-5F52-F1A2-1D47-BB095E91C8E7}"/>
              </a:ext>
            </a:extLst>
          </p:cNvPr>
          <p:cNvSpPr>
            <a:spLocks noGrp="1"/>
          </p:cNvSpPr>
          <p:nvPr>
            <p:ph type="title"/>
          </p:nvPr>
        </p:nvSpPr>
        <p:spPr>
          <a:xfrm>
            <a:off x="685800" y="823217"/>
            <a:ext cx="11015133" cy="1293028"/>
          </a:xfrm>
        </p:spPr>
        <p:txBody>
          <a:bodyPr/>
          <a:lstStyle/>
          <a:p>
            <a:pPr algn="l"/>
            <a:r>
              <a:rPr lang="en-US"/>
              <a:t>Unit Test: erasing start and end of collection, erases collection </a:t>
            </a:r>
          </a:p>
        </p:txBody>
      </p:sp>
      <p:sp>
        <p:nvSpPr>
          <p:cNvPr id="3" name="Text Placeholder 2">
            <a:extLst>
              <a:ext uri="{FF2B5EF4-FFF2-40B4-BE49-F238E27FC236}">
                <a16:creationId xmlns:a16="http://schemas.microsoft.com/office/drawing/2014/main" id="{B7CCEB75-58C8-DD6D-E7E5-46800EBBB67D}"/>
              </a:ext>
            </a:extLst>
          </p:cNvPr>
          <p:cNvSpPr>
            <a:spLocks noGrp="1"/>
          </p:cNvSpPr>
          <p:nvPr>
            <p:ph type="body" idx="1"/>
          </p:nvPr>
        </p:nvSpPr>
        <p:spPr/>
        <p:txBody>
          <a:bodyPr/>
          <a:lstStyle/>
          <a:p>
            <a:endParaRPr lang="en-US"/>
          </a:p>
        </p:txBody>
      </p:sp>
      <p:pic>
        <p:nvPicPr>
          <p:cNvPr id="5" name="Picture 4" descr="A screen shot of a computer code&#10;&#10;Description automatically generated">
            <a:extLst>
              <a:ext uri="{FF2B5EF4-FFF2-40B4-BE49-F238E27FC236}">
                <a16:creationId xmlns:a16="http://schemas.microsoft.com/office/drawing/2014/main" id="{30DC7493-E91B-167C-0E5B-BF6E1B6D6D97}"/>
              </a:ext>
            </a:extLst>
          </p:cNvPr>
          <p:cNvPicPr>
            <a:picLocks noChangeAspect="1"/>
          </p:cNvPicPr>
          <p:nvPr/>
        </p:nvPicPr>
        <p:blipFill>
          <a:blip r:embed="rId4"/>
          <a:stretch>
            <a:fillRect/>
          </a:stretch>
        </p:blipFill>
        <p:spPr>
          <a:xfrm>
            <a:off x="685800" y="2200021"/>
            <a:ext cx="10835532" cy="3472645"/>
          </a:xfrm>
          <a:prstGeom prst="rect">
            <a:avLst/>
          </a:prstGeom>
        </p:spPr>
      </p:pic>
      <p:pic>
        <p:nvPicPr>
          <p:cNvPr id="15" name="Audio 14">
            <a:extLst>
              <a:ext uri="{FF2B5EF4-FFF2-40B4-BE49-F238E27FC236}">
                <a16:creationId xmlns:a16="http://schemas.microsoft.com/office/drawing/2014/main" id="{F2BE216C-C6E7-1DD8-C3FF-D088666BFA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45450330"/>
      </p:ext>
    </p:extLst>
  </p:cSld>
  <p:clrMapOvr>
    <a:masterClrMapping/>
  </p:clrMapOvr>
  <mc:AlternateContent xmlns:mc="http://schemas.openxmlformats.org/markup-compatibility/2006" xmlns:p14="http://schemas.microsoft.com/office/powerpoint/2010/main">
    <mc:Choice Requires="p14">
      <p:transition spd="slow" p14:dur="2000" advTm="32394"/>
    </mc:Choice>
    <mc:Fallback xmlns="">
      <p:transition spd="slow" advTm="32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7549F-E629-1B9C-93F3-81F75F408878}"/>
              </a:ext>
            </a:extLst>
          </p:cNvPr>
          <p:cNvSpPr>
            <a:spLocks noGrp="1"/>
          </p:cNvSpPr>
          <p:nvPr>
            <p:ph type="title"/>
          </p:nvPr>
        </p:nvSpPr>
        <p:spPr>
          <a:xfrm>
            <a:off x="289367" y="639315"/>
            <a:ext cx="11793638" cy="1293028"/>
          </a:xfrm>
        </p:spPr>
        <p:txBody>
          <a:bodyPr/>
          <a:lstStyle/>
          <a:p>
            <a:pPr algn="l"/>
            <a:r>
              <a:rPr lang="en-US"/>
              <a:t>Unit Test: out of range value selection throws error</a:t>
            </a:r>
          </a:p>
        </p:txBody>
      </p:sp>
      <p:sp>
        <p:nvSpPr>
          <p:cNvPr id="3" name="Text Placeholder 2">
            <a:extLst>
              <a:ext uri="{FF2B5EF4-FFF2-40B4-BE49-F238E27FC236}">
                <a16:creationId xmlns:a16="http://schemas.microsoft.com/office/drawing/2014/main" id="{9B9DED51-6FD3-EA20-32C7-B31843B37586}"/>
              </a:ext>
            </a:extLst>
          </p:cNvPr>
          <p:cNvSpPr>
            <a:spLocks noGrp="1"/>
          </p:cNvSpPr>
          <p:nvPr>
            <p:ph type="body" idx="1"/>
          </p:nvPr>
        </p:nvSpPr>
        <p:spPr/>
        <p:txBody>
          <a:bodyPr/>
          <a:lstStyle/>
          <a:p>
            <a:endParaRPr lang="en-US"/>
          </a:p>
        </p:txBody>
      </p:sp>
      <p:pic>
        <p:nvPicPr>
          <p:cNvPr id="5" name="Picture 4" descr="A screenshot of a computer code&#10;&#10;Description automatically generated">
            <a:extLst>
              <a:ext uri="{FF2B5EF4-FFF2-40B4-BE49-F238E27FC236}">
                <a16:creationId xmlns:a16="http://schemas.microsoft.com/office/drawing/2014/main" id="{696371B6-B64D-D86B-737E-DC59036753AA}"/>
              </a:ext>
            </a:extLst>
          </p:cNvPr>
          <p:cNvPicPr>
            <a:picLocks noChangeAspect="1"/>
          </p:cNvPicPr>
          <p:nvPr/>
        </p:nvPicPr>
        <p:blipFill>
          <a:blip r:embed="rId4"/>
          <a:stretch>
            <a:fillRect/>
          </a:stretch>
        </p:blipFill>
        <p:spPr>
          <a:xfrm>
            <a:off x="838199" y="2345266"/>
            <a:ext cx="10452211" cy="2243667"/>
          </a:xfrm>
          <a:prstGeom prst="rect">
            <a:avLst/>
          </a:prstGeom>
        </p:spPr>
      </p:pic>
      <p:pic>
        <p:nvPicPr>
          <p:cNvPr id="16" name="Audio 15">
            <a:extLst>
              <a:ext uri="{FF2B5EF4-FFF2-40B4-BE49-F238E27FC236}">
                <a16:creationId xmlns:a16="http://schemas.microsoft.com/office/drawing/2014/main" id="{AE784640-0335-3843-4414-108EDEEF3B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61385573"/>
      </p:ext>
    </p:extLst>
  </p:cSld>
  <p:clrMapOvr>
    <a:masterClrMapping/>
  </p:clrMapOvr>
  <mc:AlternateContent xmlns:mc="http://schemas.openxmlformats.org/markup-compatibility/2006" xmlns:p14="http://schemas.microsoft.com/office/powerpoint/2010/main">
    <mc:Choice Requires="p14">
      <p:transition spd="slow" p14:dur="2000" advTm="32864"/>
    </mc:Choice>
    <mc:Fallback xmlns="">
      <p:transition spd="slow" advTm="32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11393" y="90645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11" name="Audio 10">
            <a:extLst>
              <a:ext uri="{FF2B5EF4-FFF2-40B4-BE49-F238E27FC236}">
                <a16:creationId xmlns:a16="http://schemas.microsoft.com/office/drawing/2014/main" id="{A2A6B513-8947-12C2-580F-113DB05EBDB8}"/>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4803"/>
    </mc:Choice>
    <mc:Fallback xmlns="">
      <p:transition spd="slow" advTm="74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1228846" y="741224"/>
            <a:ext cx="8610600" cy="129302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b="0" i="0" dirty="0" err="1">
                <a:solidFill>
                  <a:schemeClr val="bg1"/>
                </a:solidFill>
                <a:effectLst/>
                <a:latin typeface="Garamond" panose="02020404030301010803" pitchFamily="18" charset="0"/>
              </a:rPr>
              <a:t>DevSecOps</a:t>
            </a:r>
            <a:r>
              <a:rPr lang="en-US" b="0" i="0" dirty="0">
                <a:solidFill>
                  <a:schemeClr val="bg1"/>
                </a:solidFill>
                <a:effectLst/>
                <a:latin typeface="Garamond" panose="02020404030301010803" pitchFamily="18" charset="0"/>
              </a:rPr>
              <a:t> pipeline is an integrated and automated approach to software development that incorporates security practices throughout the entire development lifecycle by integrating security checks, scans, and tests at various stages, including code commits, builds, and deployments to address vulnerabilities early in the development process, fostering a more secure and resilient software application. </a:t>
            </a:r>
            <a:br>
              <a:rPr lang="en-US" b="0" i="0" dirty="0">
                <a:solidFill>
                  <a:schemeClr val="bg1"/>
                </a:solidFill>
                <a:effectLst/>
                <a:latin typeface="Garamond" panose="02020404030301010803" pitchFamily="18" charset="0"/>
              </a:rPr>
            </a:br>
            <a:r>
              <a:rPr lang="en-US" b="0" i="0" dirty="0">
                <a:solidFill>
                  <a:schemeClr val="bg1"/>
                </a:solidFill>
                <a:effectLst/>
                <a:latin typeface="Garamond" panose="02020404030301010803" pitchFamily="18" charset="0"/>
              </a:rPr>
              <a:t>Needs collaboration among development, operations, and security teams, aiming to deliver secure and high-quality software continuously.</a:t>
            </a:r>
          </a:p>
          <a:p>
            <a:pPr marL="457200" lvl="1" indent="0" algn="l" rtl="0">
              <a:lnSpc>
                <a:spcPct val="90000"/>
              </a:lnSpc>
              <a:spcBef>
                <a:spcPts val="0"/>
              </a:spcBef>
              <a:spcAft>
                <a:spcPts val="0"/>
              </a:spcAft>
              <a:buClr>
                <a:schemeClr val="lt1"/>
              </a:buClr>
              <a:buSzPts val="2000"/>
              <a:buNone/>
            </a:pPr>
            <a:endParaRPr lang="en-US" dirty="0">
              <a:solidFill>
                <a:schemeClr val="bg1"/>
              </a:solidFill>
              <a:latin typeface="Garamond" panose="02020404030301010803" pitchFamily="18" charset="0"/>
            </a:endParaRPr>
          </a:p>
          <a:p>
            <a:pPr marL="685800" lvl="1" indent="-228600" algn="l" rtl="0">
              <a:lnSpc>
                <a:spcPct val="90000"/>
              </a:lnSpc>
              <a:spcBef>
                <a:spcPts val="0"/>
              </a:spcBef>
              <a:spcAft>
                <a:spcPts val="0"/>
              </a:spcAft>
              <a:buClr>
                <a:schemeClr val="lt1"/>
              </a:buClr>
              <a:buSzPts val="2000"/>
              <a:buChar char="•"/>
            </a:pPr>
            <a:r>
              <a:rPr lang="en-US" dirty="0">
                <a:latin typeface="Garamond" panose="02020404030301010803" pitchFamily="18" charset="0"/>
              </a:rPr>
              <a:t>Google Test framework, in addition to MS Visual Studio and C++ were used in this project</a:t>
            </a:r>
            <a:endParaRPr sz="1600" dirty="0">
              <a:latin typeface="Garamond" panose="02020404030301010803" pitchFamily="18" charset="0"/>
            </a:endParaRP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1" name="Audio 10">
            <a:extLst>
              <a:ext uri="{FF2B5EF4-FFF2-40B4-BE49-F238E27FC236}">
                <a16:creationId xmlns:a16="http://schemas.microsoft.com/office/drawing/2014/main" id="{2C477635-FD06-EA1A-9949-06DE82156A6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2352"/>
    </mc:Choice>
    <mc:Fallback xmlns="">
      <p:transition spd="slow" advTm="52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557514" y="823217"/>
            <a:ext cx="8610600" cy="129302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342900" y="2194560"/>
            <a:ext cx="10741174" cy="4395191"/>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000"/>
            </a:pPr>
            <a:r>
              <a:rPr lang="en-US" b="0" i="0" dirty="0">
                <a:solidFill>
                  <a:schemeClr val="bg1"/>
                </a:solidFill>
                <a:effectLst/>
                <a:latin typeface="Garamond" panose="02020404030301010803" pitchFamily="18" charset="0"/>
              </a:rPr>
              <a:t>Coding poses inherent risks, demanding a resilient mindset recognizing perpetual threats. Establishing and adhering to a comprehensive baseline policy with defined standards, best practices, and continuous vigilance is crucial. A proactive stance involves ongoing education to stay abreast of security challenges, forming the linchpin of policy success. </a:t>
            </a:r>
          </a:p>
          <a:p>
            <a:pPr marL="228600" indent="-228600">
              <a:spcBef>
                <a:spcPts val="0"/>
              </a:spcBef>
              <a:buSzPts val="2000"/>
            </a:pPr>
            <a:endParaRPr lang="en-US" b="0" i="0" dirty="0">
              <a:solidFill>
                <a:schemeClr val="bg1"/>
              </a:solidFill>
              <a:effectLst/>
              <a:latin typeface="Garamond" panose="02020404030301010803" pitchFamily="18" charset="0"/>
            </a:endParaRPr>
          </a:p>
          <a:p>
            <a:pPr marL="228600" indent="-228600">
              <a:spcBef>
                <a:spcPts val="0"/>
              </a:spcBef>
              <a:buSzPts val="2000"/>
            </a:pPr>
            <a:r>
              <a:rPr lang="en-US" dirty="0">
                <a:solidFill>
                  <a:schemeClr val="bg1"/>
                </a:solidFill>
                <a:latin typeface="Garamond" panose="02020404030301010803" pitchFamily="18" charset="0"/>
              </a:rPr>
              <a:t>For instance, Yahoo! 2013-2016 data breach exposed information of 3.1 billion users, due to a weak security policy (Improper Input validation)</a:t>
            </a:r>
            <a:endParaRPr lang="en-US" b="0" i="0" dirty="0">
              <a:solidFill>
                <a:schemeClr val="bg1"/>
              </a:solidFill>
              <a:effectLst/>
              <a:latin typeface="Garamond" panose="02020404030301010803" pitchFamily="18" charset="0"/>
            </a:endParaRPr>
          </a:p>
          <a:p>
            <a:pPr marL="228600" indent="-228600">
              <a:spcBef>
                <a:spcPts val="0"/>
              </a:spcBef>
              <a:buSzPts val="2000"/>
            </a:pPr>
            <a:endParaRPr lang="en-US" dirty="0">
              <a:solidFill>
                <a:schemeClr val="bg1"/>
              </a:solidFill>
              <a:latin typeface="Garamond" panose="02020404030301010803" pitchFamily="18" charset="0"/>
            </a:endParaRPr>
          </a:p>
          <a:p>
            <a:pPr marL="228600" indent="-228600">
              <a:spcBef>
                <a:spcPts val="0"/>
              </a:spcBef>
              <a:buSzPts val="2000"/>
            </a:pPr>
            <a:r>
              <a:rPr lang="en-US" b="0" i="0" dirty="0">
                <a:solidFill>
                  <a:schemeClr val="bg1"/>
                </a:solidFill>
                <a:effectLst/>
                <a:latin typeface="Garamond" panose="02020404030301010803" pitchFamily="18" charset="0"/>
              </a:rPr>
              <a:t>Equipping developers with updated knowledge serves as a dynamic shield, empowering them to identify and address risks. The policy's effectiveness hinges on adaptability, continuous improvements, and assimilation of cutting-edge practices, ensuring robust defense against coding challenges and security threats.</a:t>
            </a:r>
          </a:p>
          <a:p>
            <a:pPr marL="228600" lvl="0" indent="-228600" algn="l" rtl="0">
              <a:lnSpc>
                <a:spcPct val="90000"/>
              </a:lnSpc>
              <a:spcBef>
                <a:spcPts val="0"/>
              </a:spcBef>
              <a:spcAft>
                <a:spcPts val="0"/>
              </a:spcAft>
              <a:buClr>
                <a:schemeClr val="lt1"/>
              </a:buClr>
              <a:buSzPts val="2000"/>
              <a:buChar char="•"/>
            </a:pPr>
            <a:endParaRPr dirty="0">
              <a:latin typeface="Garamond" panose="02020404030301010803" pitchFamily="18" charset="0"/>
            </a:endParaRP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1" name="Audio 20">
            <a:extLst>
              <a:ext uri="{FF2B5EF4-FFF2-40B4-BE49-F238E27FC236}">
                <a16:creationId xmlns:a16="http://schemas.microsoft.com/office/drawing/2014/main" id="{819DC230-4027-B15F-D112-205B76A5793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7370"/>
    </mc:Choice>
    <mc:Fallback xmlns="">
      <p:transition spd="slow" advTm="87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685800" y="846366"/>
            <a:ext cx="8610600" cy="129302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a:bodyPr>
          <a:lstStyle/>
          <a:p>
            <a:pPr marL="0" lvl="0" indent="0" algn="l" rtl="0">
              <a:lnSpc>
                <a:spcPct val="100000"/>
              </a:lnSpc>
              <a:spcBef>
                <a:spcPts val="0"/>
              </a:spcBef>
              <a:spcAft>
                <a:spcPts val="0"/>
              </a:spcAft>
              <a:buSzPts val="1100"/>
              <a:buNone/>
            </a:pPr>
            <a:r>
              <a:rPr lang="en-US" sz="3200" b="0" i="0" dirty="0">
                <a:solidFill>
                  <a:schemeClr val="bg1"/>
                </a:solidFill>
                <a:effectLst/>
                <a:latin typeface="Garamond" panose="02020404030301010803" pitchFamily="18" charset="0"/>
                <a:cs typeface="Baloo 2" panose="03080502040302020200" pitchFamily="66" charset="77"/>
              </a:rPr>
              <a:t>To write secure code, follow best practices throughout the development lifecycle. Validate input data, heed compiler warnings, and prioritize simplicity. Adhere to the principle of least privilege, implement robust authentication, authorization, and access controls. Stay updated on security trends, embrace a defense-in-depth approach, and undergo thorough quality assurance testing. Regularly update dependencies, educate development teams on security, and maintain vigilant code and system monitoring for timely incident response.</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1" name="Audio 20">
            <a:extLst>
              <a:ext uri="{FF2B5EF4-FFF2-40B4-BE49-F238E27FC236}">
                <a16:creationId xmlns:a16="http://schemas.microsoft.com/office/drawing/2014/main" id="{96D9BE0C-87F0-E34F-9EB2-3D766469D31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7128"/>
    </mc:Choice>
    <mc:Fallback xmlns="">
      <p:transition spd="slow" advTm="87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685800" y="810672"/>
            <a:ext cx="8610600" cy="129302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00000"/>
              </a:lnSpc>
              <a:spcBef>
                <a:spcPts val="0"/>
              </a:spcBef>
              <a:spcAft>
                <a:spcPts val="0"/>
              </a:spcAft>
              <a:buSzPts val="1100"/>
              <a:buNone/>
            </a:pPr>
            <a:r>
              <a:rPr lang="en-US" sz="2800" dirty="0">
                <a:solidFill>
                  <a:schemeClr val="bg1"/>
                </a:solidFill>
                <a:effectLst/>
                <a:latin typeface="Garamond" panose="02020404030301010803" pitchFamily="18" charset="0"/>
                <a:cs typeface="Baloo 2" panose="03080502040302020200" pitchFamily="66" charset="77"/>
              </a:rPr>
              <a:t>In summary, this presentation outlines the essential principles and standards crucial for establishing and sustaining a secure and proficient programming environment. By incorporating these guidelines, we have comprehensively addressed key aspects to demonstrate our commitment to robust security practices. Notably, our adoption of a zero-trust policy emphasizes a stringent approach to access control both within and outside the company network. This strategy underscores our dedication to preserving security and privacy, ensuring the protection of sensitive information for all stakeholders. Our holistic approach aims to create a resilient programming framework that prioritizes confidentiality, integrity, and availability across all facets of our operations.</a:t>
            </a:r>
            <a:endParaRPr lang="en-US" sz="2800" dirty="0">
              <a:solidFill>
                <a:schemeClr val="bg1"/>
              </a:solidFill>
              <a:latin typeface="Garamond" panose="02020404030301010803" pitchFamily="18" charset="0"/>
              <a:cs typeface="Baloo 2" panose="03080502040302020200" pitchFamily="66" charset="77"/>
            </a:endParaRP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1" name="Audio 30">
            <a:extLst>
              <a:ext uri="{FF2B5EF4-FFF2-40B4-BE49-F238E27FC236}">
                <a16:creationId xmlns:a16="http://schemas.microsoft.com/office/drawing/2014/main" id="{95BEDDE8-B297-0E0C-29A4-BCBC84939F8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67256"/>
    </mc:Choice>
    <mc:Fallback xmlns="">
      <p:transition spd="slow" advTm="67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567159" y="639314"/>
            <a:ext cx="8610600" cy="129302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567159" y="1770928"/>
            <a:ext cx="10939041" cy="4447758"/>
          </a:xfrm>
          <a:prstGeom prst="rect">
            <a:avLst/>
          </a:prstGeom>
          <a:noFill/>
          <a:ln>
            <a:noFill/>
          </a:ln>
        </p:spPr>
        <p:txBody>
          <a:bodyPr spcFirstLastPara="1" wrap="square" lIns="91425" tIns="45700" rIns="91425" bIns="45700" anchor="t" anchorCtr="0">
            <a:normAutofit lnSpcReduction="10000"/>
          </a:bodyPr>
          <a:lstStyle/>
          <a:p>
            <a:r>
              <a:rPr lang="en-US" dirty="0">
                <a:effectLst/>
                <a:latin typeface="Garamond" panose="02020404030301010803" pitchFamily="18" charset="0"/>
              </a:rPr>
              <a:t>Magnusson, A. (2023, October 5). </a:t>
            </a:r>
            <a:r>
              <a:rPr lang="en-US" i="1" dirty="0">
                <a:effectLst/>
                <a:latin typeface="Garamond" panose="02020404030301010803" pitchFamily="18" charset="0"/>
              </a:rPr>
              <a:t>What is AAA Security? authentication, authorization, and accounting</a:t>
            </a:r>
            <a:r>
              <a:rPr lang="en-US" dirty="0">
                <a:effectLst/>
                <a:latin typeface="Garamond" panose="02020404030301010803" pitchFamily="18" charset="0"/>
              </a:rPr>
              <a:t>. </a:t>
            </a:r>
            <a:r>
              <a:rPr lang="en-US" dirty="0" err="1">
                <a:effectLst/>
                <a:latin typeface="Garamond" panose="02020404030301010803" pitchFamily="18" charset="0"/>
              </a:rPr>
              <a:t>StrongDM</a:t>
            </a:r>
            <a:r>
              <a:rPr lang="en-US" dirty="0">
                <a:effectLst/>
                <a:latin typeface="Garamond" panose="02020404030301010803" pitchFamily="18" charset="0"/>
              </a:rPr>
              <a:t>. https://</a:t>
            </a:r>
            <a:r>
              <a:rPr lang="en-US" dirty="0" err="1">
                <a:effectLst/>
                <a:latin typeface="Garamond" panose="02020404030301010803" pitchFamily="18" charset="0"/>
              </a:rPr>
              <a:t>www.strongdm.com</a:t>
            </a:r>
            <a:r>
              <a:rPr lang="en-US" dirty="0">
                <a:effectLst/>
                <a:latin typeface="Garamond" panose="02020404030301010803" pitchFamily="18" charset="0"/>
              </a:rPr>
              <a:t>/blog/</a:t>
            </a:r>
            <a:r>
              <a:rPr lang="en-US" dirty="0" err="1">
                <a:effectLst/>
                <a:latin typeface="Garamond" panose="02020404030301010803" pitchFamily="18" charset="0"/>
              </a:rPr>
              <a:t>aaa</a:t>
            </a:r>
            <a:r>
              <a:rPr lang="en-US" dirty="0">
                <a:effectLst/>
                <a:latin typeface="Garamond" panose="02020404030301010803" pitchFamily="18" charset="0"/>
              </a:rPr>
              <a:t>-security </a:t>
            </a:r>
          </a:p>
          <a:p>
            <a:endParaRPr lang="en-US" dirty="0">
              <a:effectLst/>
              <a:latin typeface="Garamond" panose="02020404030301010803" pitchFamily="18" charset="0"/>
            </a:endParaRPr>
          </a:p>
          <a:p>
            <a:r>
              <a:rPr lang="en-US" dirty="0">
                <a:effectLst/>
                <a:latin typeface="Garamond" panose="02020404030301010803" pitchFamily="18" charset="0"/>
              </a:rPr>
              <a:t>Online, B. (2020, November 23). </a:t>
            </a:r>
            <a:r>
              <a:rPr lang="en-US" i="1" dirty="0">
                <a:effectLst/>
                <a:latin typeface="Garamond" panose="02020404030301010803" pitchFamily="18" charset="0"/>
              </a:rPr>
              <a:t>Yahoo Data Breach: What actually happened?</a:t>
            </a:r>
            <a:r>
              <a:rPr lang="en-US" dirty="0">
                <a:effectLst/>
                <a:latin typeface="Garamond" panose="02020404030301010803" pitchFamily="18" charset="0"/>
              </a:rPr>
              <a:t>. Medium. https://</a:t>
            </a:r>
            <a:r>
              <a:rPr lang="en-US" dirty="0" err="1">
                <a:effectLst/>
                <a:latin typeface="Garamond" panose="02020404030301010803" pitchFamily="18" charset="0"/>
              </a:rPr>
              <a:t>bpbonline.medium.com</a:t>
            </a:r>
            <a:r>
              <a:rPr lang="en-US" dirty="0">
                <a:effectLst/>
                <a:latin typeface="Garamond" panose="02020404030301010803" pitchFamily="18" charset="0"/>
              </a:rPr>
              <a:t>/yahoo-data-breach-what-actually-happened-54cf8f3f7c93 </a:t>
            </a:r>
          </a:p>
          <a:p>
            <a:pPr marL="114300" indent="0">
              <a:buNone/>
            </a:pPr>
            <a:endParaRPr lang="en-US" dirty="0">
              <a:effectLst/>
              <a:latin typeface="Garamond" panose="02020404030301010803" pitchFamily="18" charset="0"/>
            </a:endParaRPr>
          </a:p>
          <a:p>
            <a:r>
              <a:rPr lang="en-US" dirty="0" err="1">
                <a:effectLst/>
                <a:latin typeface="Garamond" panose="02020404030301010803" pitchFamily="18" charset="0"/>
              </a:rPr>
              <a:t>Rosencrance</a:t>
            </a:r>
            <a:r>
              <a:rPr lang="en-US" dirty="0">
                <a:effectLst/>
                <a:latin typeface="Garamond" panose="02020404030301010803" pitchFamily="18" charset="0"/>
              </a:rPr>
              <a:t>, L. (2022, November 22). </a:t>
            </a:r>
            <a:r>
              <a:rPr lang="en-US" i="1" dirty="0">
                <a:effectLst/>
                <a:latin typeface="Garamond" panose="02020404030301010803" pitchFamily="18" charset="0"/>
              </a:rPr>
              <a:t>What is </a:t>
            </a:r>
            <a:r>
              <a:rPr lang="en-US" i="1" dirty="0" err="1">
                <a:effectLst/>
                <a:latin typeface="Garamond" panose="02020404030301010803" pitchFamily="18" charset="0"/>
              </a:rPr>
              <a:t>DevSecOps</a:t>
            </a:r>
            <a:r>
              <a:rPr lang="en-US" i="1" dirty="0">
                <a:effectLst/>
                <a:latin typeface="Garamond" panose="02020404030301010803" pitchFamily="18" charset="0"/>
              </a:rPr>
              <a:t>?</a:t>
            </a:r>
            <a:r>
              <a:rPr lang="en-US" dirty="0">
                <a:effectLst/>
                <a:latin typeface="Garamond" panose="02020404030301010803" pitchFamily="18" charset="0"/>
              </a:rPr>
              <a:t>. IT Operations. https://</a:t>
            </a:r>
            <a:r>
              <a:rPr lang="en-US" dirty="0" err="1">
                <a:effectLst/>
                <a:latin typeface="Garamond" panose="02020404030301010803" pitchFamily="18" charset="0"/>
              </a:rPr>
              <a:t>www.techtarget.com</a:t>
            </a:r>
            <a:r>
              <a:rPr lang="en-US" dirty="0">
                <a:effectLst/>
                <a:latin typeface="Garamond" panose="02020404030301010803" pitchFamily="18" charset="0"/>
              </a:rPr>
              <a:t>/</a:t>
            </a:r>
            <a:r>
              <a:rPr lang="en-US" dirty="0" err="1">
                <a:effectLst/>
                <a:latin typeface="Garamond" panose="02020404030301010803" pitchFamily="18" charset="0"/>
              </a:rPr>
              <a:t>searchitoperations</a:t>
            </a:r>
            <a:r>
              <a:rPr lang="en-US" dirty="0">
                <a:effectLst/>
                <a:latin typeface="Garamond" panose="02020404030301010803" pitchFamily="18" charset="0"/>
              </a:rPr>
              <a:t>/definition/</a:t>
            </a:r>
            <a:r>
              <a:rPr lang="en-US" dirty="0" err="1">
                <a:effectLst/>
                <a:latin typeface="Garamond" panose="02020404030301010803" pitchFamily="18" charset="0"/>
              </a:rPr>
              <a:t>DevSecOps</a:t>
            </a:r>
            <a:r>
              <a:rPr lang="en-US" dirty="0">
                <a:effectLst/>
                <a:latin typeface="Garamond" panose="02020404030301010803" pitchFamily="18" charset="0"/>
              </a:rPr>
              <a:t> </a:t>
            </a:r>
          </a:p>
          <a:p>
            <a:endParaRPr lang="en-US" dirty="0">
              <a:latin typeface="Garamond" panose="02020404030301010803" pitchFamily="18" charset="0"/>
            </a:endParaRPr>
          </a:p>
          <a:p>
            <a:r>
              <a:rPr lang="en-US" i="1" dirty="0">
                <a:effectLst/>
                <a:latin typeface="Garamond" panose="02020404030301010803" pitchFamily="18" charset="0"/>
              </a:rPr>
              <a:t>Sei cert C++ coding standard</a:t>
            </a:r>
            <a:r>
              <a:rPr lang="en-US" dirty="0">
                <a:effectLst/>
                <a:latin typeface="Garamond" panose="02020404030301010803" pitchFamily="18" charset="0"/>
              </a:rPr>
              <a:t>. SEI CERT C++ Coding Standard - SEI CERT C++ Coding Standard - Confluence. (n.d.). https://</a:t>
            </a:r>
            <a:r>
              <a:rPr lang="en-US" dirty="0" err="1">
                <a:effectLst/>
                <a:latin typeface="Garamond" panose="02020404030301010803" pitchFamily="18" charset="0"/>
              </a:rPr>
              <a:t>wiki.sei.cmu.edu</a:t>
            </a:r>
            <a:r>
              <a:rPr lang="en-US" dirty="0">
                <a:effectLst/>
                <a:latin typeface="Garamond" panose="02020404030301010803" pitchFamily="18" charset="0"/>
              </a:rPr>
              <a:t>/confluence/pages/</a:t>
            </a:r>
            <a:r>
              <a:rPr lang="en-US" dirty="0" err="1">
                <a:effectLst/>
                <a:latin typeface="Garamond" panose="02020404030301010803" pitchFamily="18" charset="0"/>
              </a:rPr>
              <a:t>viewpage.action?pageId</a:t>
            </a:r>
            <a:r>
              <a:rPr lang="en-US" dirty="0">
                <a:effectLst/>
                <a:latin typeface="Garamond" panose="02020404030301010803" pitchFamily="18" charset="0"/>
              </a:rPr>
              <a:t>=88046682 </a:t>
            </a:r>
          </a:p>
          <a:p>
            <a:endParaRPr lang="en-US" dirty="0">
              <a:effectLst/>
              <a:latin typeface="Garamond" panose="02020404030301010803" pitchFamily="18" charset="0"/>
            </a:endParaRPr>
          </a:p>
          <a:p>
            <a:endParaRPr lang="en-US" dirty="0">
              <a:effectLst/>
              <a:latin typeface="Garamond" panose="02020404030301010803" pitchFamily="18" charset="0"/>
            </a:endParaRPr>
          </a:p>
          <a:p>
            <a:endParaRPr lang="en-US" dirty="0">
              <a:effectLst/>
              <a:latin typeface="Garamond" panose="02020404030301010803" pitchFamily="18" charset="0"/>
            </a:endParaRPr>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1538748" y="606564"/>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145026" y="1899592"/>
            <a:ext cx="2883310" cy="4491376"/>
          </a:xfrm>
          <a:prstGeom prst="rect">
            <a:avLst/>
          </a:prstGeom>
          <a:noFill/>
          <a:ln>
            <a:noFill/>
          </a:ln>
        </p:spPr>
        <p:txBody>
          <a:bodyPr spcFirstLastPara="1" wrap="square" lIns="91425" tIns="45700" rIns="91425" bIns="45700" anchor="t" anchorCtr="0">
            <a:normAutofit/>
          </a:bodyPr>
          <a:lstStyle/>
          <a:p>
            <a:pPr algn="l"/>
            <a:r>
              <a:rPr lang="en-US" sz="1600" b="0" i="0" dirty="0">
                <a:solidFill>
                  <a:schemeClr val="bg1"/>
                </a:solidFill>
                <a:effectLst/>
                <a:latin typeface="Garamond" panose="02020404030301010803" pitchFamily="18" charset="0"/>
                <a:cs typeface="Baloo 2" panose="03080502040302020200" pitchFamily="66" charset="77"/>
              </a:rPr>
              <a:t>This security policy serves the purpose of ensuring the consistent implementation of secure principles across all software development activities. It covers core security principles, C/C++ coding standards, authorization, authentication, auditing standards, and data encryption standards. This policy is needed to establish a uniform and secure approach to software development, ensuring that consistent methodologies are applied and maintained over time.</a:t>
            </a:r>
          </a:p>
          <a:p>
            <a:pPr marL="0" lvl="0" indent="0" algn="l" rtl="0">
              <a:lnSpc>
                <a:spcPct val="90000"/>
              </a:lnSpc>
              <a:spcBef>
                <a:spcPts val="1000"/>
              </a:spcBef>
              <a:spcAft>
                <a:spcPts val="0"/>
              </a:spcAft>
              <a:buClr>
                <a:schemeClr val="lt1"/>
              </a:buClr>
              <a:buSzPts val="2200"/>
              <a:buNone/>
            </a:pPr>
            <a:endParaRPr lang="en-US" sz="1600" dirty="0">
              <a:solidFill>
                <a:schemeClr val="bg1"/>
              </a:solidFill>
              <a:latin typeface="Garamond" panose="02020404030301010803" pitchFamily="18" charset="0"/>
              <a:cs typeface="Baloo 2" panose="03080502040302020200" pitchFamily="66" charset="77"/>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1899592"/>
            <a:ext cx="7772828" cy="4737015"/>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9" name="Audio 28">
            <a:extLst>
              <a:ext uri="{FF2B5EF4-FFF2-40B4-BE49-F238E27FC236}">
                <a16:creationId xmlns:a16="http://schemas.microsoft.com/office/drawing/2014/main" id="{78D1BA11-862F-6EC3-D925-441DB648675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7637"/>
    </mc:Choice>
    <mc:Fallback xmlns="">
      <p:transition spd="slow" advTm="47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1476235" y="754541"/>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221325" y="1902408"/>
            <a:ext cx="2915165" cy="4449232"/>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br>
              <a:rPr lang="en-US">
                <a:solidFill>
                  <a:schemeClr val="bg1"/>
                </a:solidFill>
                <a:latin typeface="Garamond" panose="02020404030301010803" pitchFamily="18" charset="0"/>
                <a:cs typeface="Baloo 2" panose="03080502040302020200" pitchFamily="66" charset="77"/>
              </a:rPr>
            </a:br>
            <a:r>
              <a:rPr lang="en-US" b="0" i="0">
                <a:solidFill>
                  <a:schemeClr val="bg1"/>
                </a:solidFill>
                <a:effectLst/>
                <a:latin typeface="Garamond" panose="02020404030301010803" pitchFamily="18" charset="0"/>
                <a:cs typeface="Baloo 2" panose="03080502040302020200" pitchFamily="66" charset="77"/>
              </a:rPr>
              <a:t>Evaluating the impact of specific Secure Coding standards involves assessing vulnerability levels. This chart provides a prioritized overview of these levels.</a:t>
            </a:r>
            <a:endParaRPr>
              <a:solidFill>
                <a:schemeClr val="bg1"/>
              </a:solidFill>
              <a:latin typeface="Garamond" panose="02020404030301010803" pitchFamily="18" charset="0"/>
              <a:cs typeface="Baloo 2" panose="03080502040302020200" pitchFamily="66" charset="77"/>
            </a:endParaRPr>
          </a:p>
        </p:txBody>
      </p:sp>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01B16C07-DE33-5243-63BF-F48A340F1A42}"/>
              </a:ext>
            </a:extLst>
          </p:cNvPr>
          <p:cNvGraphicFramePr>
            <a:graphicFrameLocks noGrp="1"/>
          </p:cNvGraphicFramePr>
          <p:nvPr>
            <p:extLst>
              <p:ext uri="{D42A27DB-BD31-4B8C-83A1-F6EECF244321}">
                <p14:modId xmlns:p14="http://schemas.microsoft.com/office/powerpoint/2010/main" val="4016115"/>
              </p:ext>
            </p:extLst>
          </p:nvPr>
        </p:nvGraphicFramePr>
        <p:xfrm>
          <a:off x="3315398" y="2171033"/>
          <a:ext cx="6771437" cy="4067683"/>
        </p:xfrm>
        <a:graphic>
          <a:graphicData uri="http://schemas.openxmlformats.org/drawingml/2006/table">
            <a:tbl>
              <a:tblPr firstRow="1" firstCol="1" bandRow="1">
                <a:tableStyleId>{802198C4-3087-4945-87E3-76CBB3509B7E}</a:tableStyleId>
              </a:tblPr>
              <a:tblGrid>
                <a:gridCol w="896875">
                  <a:extLst>
                    <a:ext uri="{9D8B030D-6E8A-4147-A177-3AD203B41FA5}">
                      <a16:colId xmlns:a16="http://schemas.microsoft.com/office/drawing/2014/main" val="1768279740"/>
                    </a:ext>
                  </a:extLst>
                </a:gridCol>
                <a:gridCol w="900013">
                  <a:extLst>
                    <a:ext uri="{9D8B030D-6E8A-4147-A177-3AD203B41FA5}">
                      <a16:colId xmlns:a16="http://schemas.microsoft.com/office/drawing/2014/main" val="1399183267"/>
                    </a:ext>
                  </a:extLst>
                </a:gridCol>
                <a:gridCol w="847292">
                  <a:extLst>
                    <a:ext uri="{9D8B030D-6E8A-4147-A177-3AD203B41FA5}">
                      <a16:colId xmlns:a16="http://schemas.microsoft.com/office/drawing/2014/main" val="4018234465"/>
                    </a:ext>
                  </a:extLst>
                </a:gridCol>
                <a:gridCol w="1164870">
                  <a:extLst>
                    <a:ext uri="{9D8B030D-6E8A-4147-A177-3AD203B41FA5}">
                      <a16:colId xmlns:a16="http://schemas.microsoft.com/office/drawing/2014/main" val="87010388"/>
                    </a:ext>
                  </a:extLst>
                </a:gridCol>
                <a:gridCol w="1280354">
                  <a:extLst>
                    <a:ext uri="{9D8B030D-6E8A-4147-A177-3AD203B41FA5}">
                      <a16:colId xmlns:a16="http://schemas.microsoft.com/office/drawing/2014/main" val="912823436"/>
                    </a:ext>
                  </a:extLst>
                </a:gridCol>
                <a:gridCol w="1682033">
                  <a:extLst>
                    <a:ext uri="{9D8B030D-6E8A-4147-A177-3AD203B41FA5}">
                      <a16:colId xmlns:a16="http://schemas.microsoft.com/office/drawing/2014/main" val="978883187"/>
                    </a:ext>
                  </a:extLst>
                </a:gridCol>
              </a:tblGrid>
              <a:tr h="361646">
                <a:tc>
                  <a:txBody>
                    <a:bodyPr/>
                    <a:lstStyle/>
                    <a:p>
                      <a:pPr marL="0" marR="0" algn="ctr">
                        <a:spcBef>
                          <a:spcPts val="0"/>
                        </a:spcBef>
                        <a:spcAft>
                          <a:spcPts val="0"/>
                        </a:spcAft>
                      </a:pPr>
                      <a:r>
                        <a:rPr lang="en-US" sz="1200">
                          <a:solidFill>
                            <a:schemeClr val="bg1"/>
                          </a:solidFill>
                          <a:effectLst/>
                        </a:rPr>
                        <a:t>Rule</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gn="ctr">
                        <a:spcBef>
                          <a:spcPts val="0"/>
                        </a:spcBef>
                        <a:spcAft>
                          <a:spcPts val="0"/>
                        </a:spcAft>
                      </a:pPr>
                      <a:r>
                        <a:rPr lang="en-US" sz="1200">
                          <a:solidFill>
                            <a:schemeClr val="bg1"/>
                          </a:solidFill>
                          <a:effectLst/>
                        </a:rPr>
                        <a:t>Severity</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gn="ctr">
                        <a:spcBef>
                          <a:spcPts val="0"/>
                        </a:spcBef>
                        <a:spcAft>
                          <a:spcPts val="0"/>
                        </a:spcAft>
                      </a:pPr>
                      <a:r>
                        <a:rPr lang="en-US" sz="1200">
                          <a:solidFill>
                            <a:schemeClr val="bg1"/>
                          </a:solidFill>
                          <a:effectLst/>
                        </a:rPr>
                        <a:t>Likelihood</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gn="ctr">
                        <a:spcBef>
                          <a:spcPts val="0"/>
                        </a:spcBef>
                        <a:spcAft>
                          <a:spcPts val="0"/>
                        </a:spcAft>
                      </a:pPr>
                      <a:r>
                        <a:rPr lang="en-US" sz="1200">
                          <a:solidFill>
                            <a:schemeClr val="bg1"/>
                          </a:solidFill>
                          <a:effectLst/>
                        </a:rPr>
                        <a:t>Remediation Cost</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gn="ctr">
                        <a:spcBef>
                          <a:spcPts val="0"/>
                        </a:spcBef>
                        <a:spcAft>
                          <a:spcPts val="0"/>
                        </a:spcAft>
                      </a:pPr>
                      <a:r>
                        <a:rPr lang="en-US" sz="1200">
                          <a:solidFill>
                            <a:schemeClr val="bg1"/>
                          </a:solidFill>
                          <a:effectLst/>
                        </a:rPr>
                        <a:t>Priority</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gn="ctr">
                        <a:spcBef>
                          <a:spcPts val="0"/>
                        </a:spcBef>
                        <a:spcAft>
                          <a:spcPts val="0"/>
                        </a:spcAft>
                      </a:pPr>
                      <a:r>
                        <a:rPr lang="en-US" sz="1200">
                          <a:solidFill>
                            <a:schemeClr val="bg1"/>
                          </a:solidFill>
                          <a:effectLst/>
                        </a:rPr>
                        <a:t>Level</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extLst>
                  <a:ext uri="{0D108BD9-81ED-4DB2-BD59-A6C34878D82A}">
                    <a16:rowId xmlns:a16="http://schemas.microsoft.com/office/drawing/2014/main" val="2528724993"/>
                  </a:ext>
                </a:extLst>
              </a:tr>
              <a:tr h="361646">
                <a:tc>
                  <a:txBody>
                    <a:bodyPr/>
                    <a:lstStyle/>
                    <a:p>
                      <a:pPr marL="0" marR="0">
                        <a:spcBef>
                          <a:spcPts val="0"/>
                        </a:spcBef>
                        <a:spcAft>
                          <a:spcPts val="0"/>
                        </a:spcAft>
                      </a:pPr>
                      <a:r>
                        <a:rPr lang="en-US" sz="1200">
                          <a:solidFill>
                            <a:schemeClr val="bg1"/>
                          </a:solidFill>
                          <a:effectLst/>
                        </a:rPr>
                        <a:t>STD-001-CPP</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spcBef>
                          <a:spcPts val="0"/>
                        </a:spcBef>
                        <a:spcAft>
                          <a:spcPts val="0"/>
                        </a:spcAft>
                      </a:pPr>
                      <a:r>
                        <a:rPr lang="en-US" sz="1200">
                          <a:solidFill>
                            <a:schemeClr val="bg1"/>
                          </a:solidFill>
                          <a:effectLst/>
                        </a:rPr>
                        <a:t>Probable</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P12</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L1</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extLst>
                  <a:ext uri="{0D108BD9-81ED-4DB2-BD59-A6C34878D82A}">
                    <a16:rowId xmlns:a16="http://schemas.microsoft.com/office/drawing/2014/main" val="2764262637"/>
                  </a:ext>
                </a:extLst>
              </a:tr>
              <a:tr h="361646">
                <a:tc>
                  <a:txBody>
                    <a:bodyPr/>
                    <a:lstStyle/>
                    <a:p>
                      <a:pPr marL="0" marR="0">
                        <a:spcBef>
                          <a:spcPts val="0"/>
                        </a:spcBef>
                        <a:spcAft>
                          <a:spcPts val="0"/>
                        </a:spcAft>
                      </a:pPr>
                      <a:r>
                        <a:rPr lang="en-US" sz="1200">
                          <a:solidFill>
                            <a:schemeClr val="bg1"/>
                          </a:solidFill>
                          <a:effectLst/>
                        </a:rPr>
                        <a:t>STD-002-CPP</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Unlikely</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P3</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L3</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extLst>
                  <a:ext uri="{0D108BD9-81ED-4DB2-BD59-A6C34878D82A}">
                    <a16:rowId xmlns:a16="http://schemas.microsoft.com/office/drawing/2014/main" val="1104392660"/>
                  </a:ext>
                </a:extLst>
              </a:tr>
              <a:tr h="378410">
                <a:tc>
                  <a:txBody>
                    <a:bodyPr/>
                    <a:lstStyle/>
                    <a:p>
                      <a:pPr marL="0" marR="0">
                        <a:spcBef>
                          <a:spcPts val="0"/>
                        </a:spcBef>
                        <a:spcAft>
                          <a:spcPts val="0"/>
                        </a:spcAft>
                      </a:pPr>
                      <a:r>
                        <a:rPr lang="en-US" sz="1200">
                          <a:solidFill>
                            <a:schemeClr val="bg1"/>
                          </a:solidFill>
                          <a:effectLst/>
                        </a:rPr>
                        <a:t>STD-003-CPP</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Unlikely</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err="1">
                          <a:solidFill>
                            <a:schemeClr val="bg1"/>
                          </a:solidFill>
                          <a:effectLst/>
                        </a:rPr>
                        <a:t>Meduim</a:t>
                      </a:r>
                      <a:endParaRPr lang="en-US" sz="1200">
                        <a:solidFill>
                          <a:schemeClr val="bg1"/>
                        </a:solidFill>
                        <a:effectLst/>
                      </a:endParaRPr>
                    </a:p>
                    <a:p>
                      <a:pPr marL="0" marR="0">
                        <a:lnSpc>
                          <a:spcPct val="107000"/>
                        </a:lnSpc>
                        <a:spcBef>
                          <a:spcPts val="0"/>
                        </a:spcBef>
                        <a:spcAft>
                          <a:spcPts val="0"/>
                        </a:spcAft>
                      </a:pPr>
                      <a:r>
                        <a:rPr lang="en-US" sz="1200">
                          <a:solidFill>
                            <a:schemeClr val="bg1"/>
                          </a:solidFill>
                          <a:effectLst/>
                        </a:rPr>
                        <a:t> </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P3</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L3</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extLst>
                  <a:ext uri="{0D108BD9-81ED-4DB2-BD59-A6C34878D82A}">
                    <a16:rowId xmlns:a16="http://schemas.microsoft.com/office/drawing/2014/main" val="2344151915"/>
                  </a:ext>
                </a:extLst>
              </a:tr>
              <a:tr h="361646">
                <a:tc>
                  <a:txBody>
                    <a:bodyPr/>
                    <a:lstStyle/>
                    <a:p>
                      <a:pPr marL="0" marR="0">
                        <a:spcBef>
                          <a:spcPts val="0"/>
                        </a:spcBef>
                        <a:spcAft>
                          <a:spcPts val="0"/>
                        </a:spcAft>
                      </a:pPr>
                      <a:r>
                        <a:rPr lang="en-US" sz="1200">
                          <a:solidFill>
                            <a:schemeClr val="bg1"/>
                          </a:solidFill>
                          <a:effectLst/>
                        </a:rPr>
                        <a:t>STD-004-CPP</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Unlikely</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err="1">
                          <a:solidFill>
                            <a:schemeClr val="bg1"/>
                          </a:solidFill>
                          <a:effectLst/>
                        </a:rPr>
                        <a:t>Meduim</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P2</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L3</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extLst>
                  <a:ext uri="{0D108BD9-81ED-4DB2-BD59-A6C34878D82A}">
                    <a16:rowId xmlns:a16="http://schemas.microsoft.com/office/drawing/2014/main" val="806521846"/>
                  </a:ext>
                </a:extLst>
              </a:tr>
              <a:tr h="361646">
                <a:tc>
                  <a:txBody>
                    <a:bodyPr/>
                    <a:lstStyle/>
                    <a:p>
                      <a:pPr marL="0" marR="0">
                        <a:spcBef>
                          <a:spcPts val="0"/>
                        </a:spcBef>
                        <a:spcAft>
                          <a:spcPts val="0"/>
                        </a:spcAft>
                      </a:pPr>
                      <a:r>
                        <a:rPr lang="en-US" sz="1200">
                          <a:solidFill>
                            <a:schemeClr val="bg1"/>
                          </a:solidFill>
                          <a:effectLst/>
                        </a:rPr>
                        <a:t>STD-005-CPP</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Probable</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spcBef>
                          <a:spcPts val="0"/>
                        </a:spcBef>
                        <a:spcAft>
                          <a:spcPts val="0"/>
                        </a:spcAft>
                      </a:pPr>
                      <a:r>
                        <a:rPr lang="en-US" sz="1200">
                          <a:solidFill>
                            <a:schemeClr val="bg1"/>
                          </a:solidFill>
                          <a:effectLst/>
                        </a:rPr>
                        <a:t>P6</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L2</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extLst>
                  <a:ext uri="{0D108BD9-81ED-4DB2-BD59-A6C34878D82A}">
                    <a16:rowId xmlns:a16="http://schemas.microsoft.com/office/drawing/2014/main" val="2754643844"/>
                  </a:ext>
                </a:extLst>
              </a:tr>
              <a:tr h="374328">
                <a:tc>
                  <a:txBody>
                    <a:bodyPr/>
                    <a:lstStyle/>
                    <a:p>
                      <a:pPr marL="0" marR="0">
                        <a:spcBef>
                          <a:spcPts val="0"/>
                        </a:spcBef>
                        <a:spcAft>
                          <a:spcPts val="0"/>
                        </a:spcAft>
                      </a:pPr>
                      <a:r>
                        <a:rPr lang="en-US" sz="1200">
                          <a:solidFill>
                            <a:schemeClr val="bg1"/>
                          </a:solidFill>
                          <a:effectLst/>
                        </a:rPr>
                        <a:t>STD-006-CPP</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Unlikely</a:t>
                      </a:r>
                    </a:p>
                    <a:p>
                      <a:pPr marL="0" marR="0">
                        <a:spcBef>
                          <a:spcPts val="0"/>
                        </a:spcBef>
                        <a:spcAft>
                          <a:spcPts val="0"/>
                        </a:spcAft>
                      </a:pPr>
                      <a:r>
                        <a:rPr lang="en-US" sz="1200">
                          <a:solidFill>
                            <a:schemeClr val="bg1"/>
                          </a:solidFill>
                          <a:effectLst/>
                        </a:rPr>
                        <a:t> </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High</a:t>
                      </a:r>
                    </a:p>
                    <a:p>
                      <a:pPr marL="0" marR="0">
                        <a:spcBef>
                          <a:spcPts val="0"/>
                        </a:spcBef>
                        <a:spcAft>
                          <a:spcPts val="0"/>
                        </a:spcAft>
                      </a:pPr>
                      <a:r>
                        <a:rPr lang="en-US" sz="1200">
                          <a:solidFill>
                            <a:schemeClr val="bg1"/>
                          </a:solidFill>
                          <a:effectLst/>
                        </a:rPr>
                        <a:t> </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P1</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L3</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extLst>
                  <a:ext uri="{0D108BD9-81ED-4DB2-BD59-A6C34878D82A}">
                    <a16:rowId xmlns:a16="http://schemas.microsoft.com/office/drawing/2014/main" val="1391101612"/>
                  </a:ext>
                </a:extLst>
              </a:tr>
              <a:tr h="361646">
                <a:tc>
                  <a:txBody>
                    <a:bodyPr/>
                    <a:lstStyle/>
                    <a:p>
                      <a:pPr marL="0" marR="0">
                        <a:spcBef>
                          <a:spcPts val="0"/>
                        </a:spcBef>
                        <a:spcAft>
                          <a:spcPts val="0"/>
                        </a:spcAft>
                      </a:pPr>
                      <a:r>
                        <a:rPr lang="en-US" sz="1200">
                          <a:solidFill>
                            <a:schemeClr val="bg1"/>
                          </a:solidFill>
                          <a:effectLst/>
                        </a:rPr>
                        <a:t>STD-007-CPP</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Unlikely</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Meduim</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P3</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L3</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extLst>
                  <a:ext uri="{0D108BD9-81ED-4DB2-BD59-A6C34878D82A}">
                    <a16:rowId xmlns:a16="http://schemas.microsoft.com/office/drawing/2014/main" val="2477923882"/>
                  </a:ext>
                </a:extLst>
              </a:tr>
              <a:tr h="378410">
                <a:tc>
                  <a:txBody>
                    <a:bodyPr/>
                    <a:lstStyle/>
                    <a:p>
                      <a:pPr marL="0" marR="0">
                        <a:spcBef>
                          <a:spcPts val="0"/>
                        </a:spcBef>
                        <a:spcAft>
                          <a:spcPts val="0"/>
                        </a:spcAft>
                      </a:pPr>
                      <a:r>
                        <a:rPr lang="en-US" sz="1200">
                          <a:solidFill>
                            <a:schemeClr val="bg1"/>
                          </a:solidFill>
                          <a:effectLst/>
                        </a:rPr>
                        <a:t>STD-008-CPP</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Meduim</a:t>
                      </a:r>
                    </a:p>
                    <a:p>
                      <a:pPr marL="0" marR="0">
                        <a:lnSpc>
                          <a:spcPct val="107000"/>
                        </a:lnSpc>
                        <a:spcBef>
                          <a:spcPts val="0"/>
                        </a:spcBef>
                        <a:spcAft>
                          <a:spcPts val="0"/>
                        </a:spcAft>
                      </a:pPr>
                      <a:r>
                        <a:rPr lang="en-US" sz="1200">
                          <a:solidFill>
                            <a:schemeClr val="bg1"/>
                          </a:solidFill>
                          <a:effectLst/>
                        </a:rPr>
                        <a:t> </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Unlikely</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Meduim</a:t>
                      </a:r>
                    </a:p>
                    <a:p>
                      <a:pPr marL="0" marR="0">
                        <a:lnSpc>
                          <a:spcPct val="107000"/>
                        </a:lnSpc>
                        <a:spcBef>
                          <a:spcPts val="0"/>
                        </a:spcBef>
                        <a:spcAft>
                          <a:spcPts val="0"/>
                        </a:spcAft>
                      </a:pPr>
                      <a:r>
                        <a:rPr lang="en-US" sz="1200">
                          <a:solidFill>
                            <a:schemeClr val="bg1"/>
                          </a:solidFill>
                          <a:effectLst/>
                        </a:rPr>
                        <a:t> </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P4</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L3</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extLst>
                  <a:ext uri="{0D108BD9-81ED-4DB2-BD59-A6C34878D82A}">
                    <a16:rowId xmlns:a16="http://schemas.microsoft.com/office/drawing/2014/main" val="3274009240"/>
                  </a:ext>
                </a:extLst>
              </a:tr>
              <a:tr h="361646">
                <a:tc>
                  <a:txBody>
                    <a:bodyPr/>
                    <a:lstStyle/>
                    <a:p>
                      <a:pPr marL="0" marR="0">
                        <a:spcBef>
                          <a:spcPts val="0"/>
                        </a:spcBef>
                        <a:spcAft>
                          <a:spcPts val="0"/>
                        </a:spcAft>
                      </a:pPr>
                      <a:r>
                        <a:rPr lang="en-US" sz="1200">
                          <a:solidFill>
                            <a:schemeClr val="bg1"/>
                          </a:solidFill>
                          <a:effectLst/>
                        </a:rPr>
                        <a:t>STD-009-CPP</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spcBef>
                          <a:spcPts val="0"/>
                        </a:spcBef>
                        <a:spcAft>
                          <a:spcPts val="0"/>
                        </a:spcAft>
                      </a:pPr>
                      <a:r>
                        <a:rPr lang="en-US" sz="10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spcBef>
                          <a:spcPts val="0"/>
                        </a:spcBef>
                        <a:spcAft>
                          <a:spcPts val="0"/>
                        </a:spcAft>
                      </a:pPr>
                      <a:r>
                        <a:rPr lang="en-US" sz="1000">
                          <a:solidFill>
                            <a:schemeClr val="bg1"/>
                          </a:solidFill>
                          <a:effectLst/>
                        </a:rPr>
                        <a:t>Unlikely</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spcBef>
                          <a:spcPts val="0"/>
                        </a:spcBef>
                        <a:spcAft>
                          <a:spcPts val="0"/>
                        </a:spcAft>
                      </a:pPr>
                      <a:r>
                        <a:rPr lang="en-US" sz="10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spcBef>
                          <a:spcPts val="0"/>
                        </a:spcBef>
                        <a:spcAft>
                          <a:spcPts val="0"/>
                        </a:spcAft>
                      </a:pPr>
                      <a:r>
                        <a:rPr lang="en-US" sz="1000">
                          <a:solidFill>
                            <a:schemeClr val="bg1"/>
                          </a:solidFill>
                          <a:effectLst/>
                        </a:rPr>
                        <a:t>P3</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spcBef>
                          <a:spcPts val="0"/>
                        </a:spcBef>
                        <a:spcAft>
                          <a:spcPts val="0"/>
                        </a:spcAft>
                      </a:pPr>
                      <a:r>
                        <a:rPr lang="en-US" sz="1000">
                          <a:solidFill>
                            <a:schemeClr val="bg1"/>
                          </a:solidFill>
                          <a:effectLst/>
                        </a:rPr>
                        <a:t>L3</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extLst>
                  <a:ext uri="{0D108BD9-81ED-4DB2-BD59-A6C34878D82A}">
                    <a16:rowId xmlns:a16="http://schemas.microsoft.com/office/drawing/2014/main" val="1568690738"/>
                  </a:ext>
                </a:extLst>
              </a:tr>
              <a:tr h="361646">
                <a:tc>
                  <a:txBody>
                    <a:bodyPr/>
                    <a:lstStyle/>
                    <a:p>
                      <a:pPr marL="0" marR="0">
                        <a:spcBef>
                          <a:spcPts val="0"/>
                        </a:spcBef>
                        <a:spcAft>
                          <a:spcPts val="0"/>
                        </a:spcAft>
                      </a:pPr>
                      <a:r>
                        <a:rPr lang="en-US" sz="1200">
                          <a:solidFill>
                            <a:schemeClr val="bg1"/>
                          </a:solidFill>
                          <a:effectLst/>
                        </a:rPr>
                        <a:t>STD-0010-CPP</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Unlikely</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P6</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tc>
                  <a:txBody>
                    <a:bodyPr/>
                    <a:lstStyle/>
                    <a:p>
                      <a:pPr marL="0" marR="0">
                        <a:lnSpc>
                          <a:spcPct val="107000"/>
                        </a:lnSpc>
                        <a:spcBef>
                          <a:spcPts val="0"/>
                        </a:spcBef>
                        <a:spcAft>
                          <a:spcPts val="0"/>
                        </a:spcAft>
                      </a:pPr>
                      <a:r>
                        <a:rPr lang="en-US" sz="1200">
                          <a:solidFill>
                            <a:schemeClr val="bg1"/>
                          </a:solidFill>
                          <a:effectLst/>
                        </a:rPr>
                        <a:t>L12</a:t>
                      </a:r>
                      <a:endParaRPr lang="en-US" sz="1200">
                        <a:solidFill>
                          <a:schemeClr val="bg1"/>
                        </a:solidFill>
                        <a:effectLst/>
                        <a:latin typeface="Calibri" panose="020F0502020204030204" pitchFamily="34" charset="0"/>
                        <a:ea typeface="Calibri" panose="020F0502020204030204" pitchFamily="34" charset="0"/>
                      </a:endParaRPr>
                    </a:p>
                  </a:txBody>
                  <a:tcPr marL="67809" marR="67809" marT="0" marB="0"/>
                </a:tc>
                <a:extLst>
                  <a:ext uri="{0D108BD9-81ED-4DB2-BD59-A6C34878D82A}">
                    <a16:rowId xmlns:a16="http://schemas.microsoft.com/office/drawing/2014/main" val="3393901316"/>
                  </a:ext>
                </a:extLst>
              </a:tr>
            </a:tbl>
          </a:graphicData>
        </a:graphic>
      </p:graphicFrame>
      <p:pic>
        <p:nvPicPr>
          <p:cNvPr id="23" name="Audio 22">
            <a:extLst>
              <a:ext uri="{FF2B5EF4-FFF2-40B4-BE49-F238E27FC236}">
                <a16:creationId xmlns:a16="http://schemas.microsoft.com/office/drawing/2014/main" id="{DB7B5CB1-61C6-5C03-FC08-63E8C4383E3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2128"/>
    </mc:Choice>
    <mc:Fallback xmlns="">
      <p:transition spd="slow" advTm="521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427703" y="695547"/>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147483" y="1858297"/>
            <a:ext cx="10854813" cy="4731453"/>
          </a:xfrm>
          <a:prstGeom prst="rect">
            <a:avLst/>
          </a:prstGeom>
          <a:noFill/>
          <a:ln>
            <a:noFill/>
          </a:ln>
        </p:spPr>
        <p:txBody>
          <a:bodyPr spcFirstLastPara="1" wrap="square" lIns="91425" tIns="45700" rIns="91425" bIns="45700" anchor="t" anchorCtr="0">
            <a:normAutofit fontScale="92500" lnSpcReduction="10000"/>
          </a:bodyPr>
          <a:lstStyle/>
          <a:p>
            <a:pPr algn="l">
              <a:buFont typeface="+mj-lt"/>
              <a:buAutoNum type="arabicPeriod"/>
            </a:pPr>
            <a:r>
              <a:rPr lang="en-US" sz="1400" b="1" i="0">
                <a:solidFill>
                  <a:schemeClr val="bg1"/>
                </a:solidFill>
                <a:effectLst/>
                <a:latin typeface="Garamond" panose="02020404030301010803" pitchFamily="18" charset="0"/>
                <a:cs typeface="Baloo 2" panose="03080502040302020200" pitchFamily="66" charset="77"/>
              </a:rPr>
              <a:t>Validate Input Data:</a:t>
            </a:r>
            <a:r>
              <a:rPr lang="en-US" sz="1400" b="0" i="0">
                <a:solidFill>
                  <a:schemeClr val="bg1"/>
                </a:solidFill>
                <a:effectLst/>
                <a:latin typeface="Garamond" panose="02020404030301010803" pitchFamily="18" charset="0"/>
                <a:cs typeface="Baloo 2" panose="03080502040302020200" pitchFamily="66" charset="77"/>
              </a:rPr>
              <a:t> Ensuring a robust input data validation mechanism is crucial for preventing potential vulnerabilities within a system. Thoroughly validating incoming data from both trusted and untrusted sources proactively safeguards against malicious data, enhancing overall system security.</a:t>
            </a:r>
          </a:p>
          <a:p>
            <a:pPr algn="l">
              <a:buFont typeface="+mj-lt"/>
              <a:buAutoNum type="arabicPeriod"/>
            </a:pPr>
            <a:r>
              <a:rPr lang="en-US" sz="1400" b="1" i="0">
                <a:solidFill>
                  <a:schemeClr val="bg1"/>
                </a:solidFill>
                <a:effectLst/>
                <a:latin typeface="Garamond" panose="02020404030301010803" pitchFamily="18" charset="0"/>
                <a:cs typeface="Baloo 2" panose="03080502040302020200" pitchFamily="66" charset="77"/>
              </a:rPr>
              <a:t>Heed Compiler Warnings:</a:t>
            </a:r>
            <a:r>
              <a:rPr lang="en-US" sz="1400" b="0" i="0">
                <a:solidFill>
                  <a:schemeClr val="bg1"/>
                </a:solidFill>
                <a:effectLst/>
                <a:latin typeface="Garamond" panose="02020404030301010803" pitchFamily="18" charset="0"/>
                <a:cs typeface="Baloo 2" panose="03080502040302020200" pitchFamily="66" charset="77"/>
              </a:rPr>
              <a:t> Diligently compiling and testing code, while paying attention to compiler warnings, is essential for maintaining optimal efficiency and identifying potential issues. Addressing all warnings meticulously ensures a robust and error-free codebase, contributing to overall code reliability.</a:t>
            </a:r>
          </a:p>
          <a:p>
            <a:pPr algn="l">
              <a:buFont typeface="+mj-lt"/>
              <a:buAutoNum type="arabicPeriod"/>
            </a:pPr>
            <a:r>
              <a:rPr lang="en-US" sz="1400" b="1" i="0">
                <a:solidFill>
                  <a:schemeClr val="bg1"/>
                </a:solidFill>
                <a:effectLst/>
                <a:latin typeface="Garamond" panose="02020404030301010803" pitchFamily="18" charset="0"/>
                <a:cs typeface="Baloo 2" panose="03080502040302020200" pitchFamily="66" charset="77"/>
              </a:rPr>
              <a:t>Architect and Design for Security Policies:</a:t>
            </a:r>
            <a:r>
              <a:rPr lang="en-US" sz="1400" b="0" i="0">
                <a:solidFill>
                  <a:schemeClr val="bg1"/>
                </a:solidFill>
                <a:effectLst/>
                <a:latin typeface="Garamond" panose="02020404030301010803" pitchFamily="18" charset="0"/>
                <a:cs typeface="Baloo 2" panose="03080502040302020200" pitchFamily="66" charset="77"/>
              </a:rPr>
              <a:t> Integrating security considerations into the design phase establishes a strong foundation, reducing the need for extensive adjustments later. This proactive approach enhances system security and contributes to the efficiency of the development lifecycle.</a:t>
            </a:r>
          </a:p>
          <a:p>
            <a:pPr algn="l">
              <a:buFont typeface="+mj-lt"/>
              <a:buAutoNum type="arabicPeriod"/>
            </a:pPr>
            <a:r>
              <a:rPr lang="en-US" sz="1400" b="1" i="0">
                <a:solidFill>
                  <a:schemeClr val="bg1"/>
                </a:solidFill>
                <a:effectLst/>
                <a:latin typeface="Garamond" panose="02020404030301010803" pitchFamily="18" charset="0"/>
                <a:cs typeface="Baloo 2" panose="03080502040302020200" pitchFamily="66" charset="77"/>
              </a:rPr>
              <a:t>Keep It Simple:</a:t>
            </a:r>
            <a:r>
              <a:rPr lang="en-US" sz="1400" b="0" i="0">
                <a:solidFill>
                  <a:schemeClr val="bg1"/>
                </a:solidFill>
                <a:effectLst/>
                <a:latin typeface="Garamond" panose="02020404030301010803" pitchFamily="18" charset="0"/>
                <a:cs typeface="Baloo 2" panose="03080502040302020200" pitchFamily="66" charset="77"/>
              </a:rPr>
              <a:t> Adhering to simplicity in code streamlines development, improves code readability, and reduces the system's complexity, minimizing security risks. Clean and straightforward code facilitates effective identification of vulnerabilities and implementation of protective measures.</a:t>
            </a:r>
          </a:p>
          <a:p>
            <a:pPr algn="l">
              <a:buFont typeface="+mj-lt"/>
              <a:buAutoNum type="arabicPeriod"/>
            </a:pPr>
            <a:r>
              <a:rPr lang="en-US" sz="1400" b="1" i="0">
                <a:solidFill>
                  <a:schemeClr val="bg1"/>
                </a:solidFill>
                <a:effectLst/>
                <a:latin typeface="Garamond" panose="02020404030301010803" pitchFamily="18" charset="0"/>
                <a:cs typeface="Baloo 2" panose="03080502040302020200" pitchFamily="66" charset="77"/>
              </a:rPr>
              <a:t>Default Deny:</a:t>
            </a:r>
            <a:r>
              <a:rPr lang="en-US" sz="1400" b="0" i="0">
                <a:solidFill>
                  <a:schemeClr val="bg1"/>
                </a:solidFill>
                <a:effectLst/>
                <a:latin typeface="Garamond" panose="02020404030301010803" pitchFamily="18" charset="0"/>
                <a:cs typeface="Baloo 2" panose="03080502040302020200" pitchFamily="66" charset="77"/>
              </a:rPr>
              <a:t> Advocating for denying access by default and allowing only explicitly approved actions, this principle minimizes the attack surface, promotes explicit authorization, and enhances overall security posture through the principle of least privilege.</a:t>
            </a:r>
          </a:p>
          <a:p>
            <a:pPr algn="l">
              <a:buFont typeface="+mj-lt"/>
              <a:buAutoNum type="arabicPeriod"/>
            </a:pPr>
            <a:r>
              <a:rPr lang="en-US" sz="1400" b="1" i="0">
                <a:solidFill>
                  <a:schemeClr val="bg1"/>
                </a:solidFill>
                <a:effectLst/>
                <a:latin typeface="Garamond" panose="02020404030301010803" pitchFamily="18" charset="0"/>
                <a:cs typeface="Baloo 2" panose="03080502040302020200" pitchFamily="66" charset="77"/>
              </a:rPr>
              <a:t>Adhere to the Principle of Least Privilege:</a:t>
            </a:r>
            <a:r>
              <a:rPr lang="en-US" sz="1400" b="0" i="0">
                <a:solidFill>
                  <a:schemeClr val="bg1"/>
                </a:solidFill>
                <a:effectLst/>
                <a:latin typeface="Garamond" panose="02020404030301010803" pitchFamily="18" charset="0"/>
                <a:cs typeface="Baloo 2" panose="03080502040302020200" pitchFamily="66" charset="77"/>
              </a:rPr>
              <a:t> Restricting access rights to the minimum necessary reduces the potential impact of security breaches and limits the attack surface. Operating with the least amount of authority needed enhances system security by preventing unauthorized access and potential misuse.</a:t>
            </a:r>
          </a:p>
          <a:p>
            <a:pPr algn="l">
              <a:buFont typeface="+mj-lt"/>
              <a:buAutoNum type="arabicPeriod"/>
            </a:pPr>
            <a:r>
              <a:rPr lang="en-US" sz="1400" b="1" i="0">
                <a:solidFill>
                  <a:schemeClr val="bg1"/>
                </a:solidFill>
                <a:effectLst/>
                <a:latin typeface="Garamond" panose="02020404030301010803" pitchFamily="18" charset="0"/>
                <a:cs typeface="Baloo 2" panose="03080502040302020200" pitchFamily="66" charset="77"/>
              </a:rPr>
              <a:t>Sanitize Data Sent to Other Systems:</a:t>
            </a:r>
            <a:r>
              <a:rPr lang="en-US" sz="1400" b="0" i="0">
                <a:solidFill>
                  <a:schemeClr val="bg1"/>
                </a:solidFill>
                <a:effectLst/>
                <a:latin typeface="Garamond" panose="02020404030301010803" pitchFamily="18" charset="0"/>
                <a:cs typeface="Baloo 2" panose="03080502040302020200" pitchFamily="66" charset="77"/>
              </a:rPr>
              <a:t> Thoroughly validating and cleansing data before transmitting it to external systems prevents vulnerabilities and potential exploits. Rigorous data sanitization practices mitigate the risk of providing harmful input, reducing the likelihood of security breaches.</a:t>
            </a:r>
          </a:p>
          <a:p>
            <a:pPr algn="l">
              <a:buFont typeface="+mj-lt"/>
              <a:buAutoNum type="arabicPeriod"/>
            </a:pPr>
            <a:r>
              <a:rPr lang="en-US" sz="1400" b="1" i="0">
                <a:solidFill>
                  <a:schemeClr val="bg1"/>
                </a:solidFill>
                <a:effectLst/>
                <a:latin typeface="Garamond" panose="02020404030301010803" pitchFamily="18" charset="0"/>
                <a:cs typeface="Baloo 2" panose="03080502040302020200" pitchFamily="66" charset="77"/>
              </a:rPr>
              <a:t>Practice Defense in Depth:</a:t>
            </a:r>
            <a:r>
              <a:rPr lang="en-US" sz="1400" b="0" i="0">
                <a:solidFill>
                  <a:schemeClr val="bg1"/>
                </a:solidFill>
                <a:effectLst/>
                <a:latin typeface="Garamond" panose="02020404030301010803" pitchFamily="18" charset="0"/>
                <a:cs typeface="Baloo 2" panose="03080502040302020200" pitchFamily="66" charset="77"/>
              </a:rPr>
              <a:t> Implementing multiple layers of security measures, including technical, procedural, and physical safeguards, creates a resilient defense strategy. Diversifying security measures mitigates the impact of potential breaches and enhances overall system resilience.</a:t>
            </a:r>
          </a:p>
          <a:p>
            <a:pPr algn="l">
              <a:buFont typeface="+mj-lt"/>
              <a:buAutoNum type="arabicPeriod"/>
            </a:pPr>
            <a:r>
              <a:rPr lang="en-US" sz="1400" b="1" i="0">
                <a:solidFill>
                  <a:schemeClr val="bg1"/>
                </a:solidFill>
                <a:effectLst/>
                <a:latin typeface="Garamond" panose="02020404030301010803" pitchFamily="18" charset="0"/>
                <a:cs typeface="Baloo 2" panose="03080502040302020200" pitchFamily="66" charset="77"/>
              </a:rPr>
              <a:t>Use Effective Quality Assurance Techniques:</a:t>
            </a:r>
            <a:r>
              <a:rPr lang="en-US" sz="1400" b="0" i="0">
                <a:solidFill>
                  <a:schemeClr val="bg1"/>
                </a:solidFill>
                <a:effectLst/>
                <a:latin typeface="Garamond" panose="02020404030301010803" pitchFamily="18" charset="0"/>
                <a:cs typeface="Baloo 2" panose="03080502040302020200" pitchFamily="66" charset="77"/>
              </a:rPr>
              <a:t> Integrating robust quality assurance practices throughout the software development lifecycle, including code reviews and comprehensive testing, helps identify and rectify security issues early, minimizing the likelihood of deploying insecure code.</a:t>
            </a:r>
          </a:p>
          <a:p>
            <a:pPr algn="l">
              <a:buFont typeface="+mj-lt"/>
              <a:buAutoNum type="arabicPeriod"/>
            </a:pPr>
            <a:r>
              <a:rPr lang="en-US" sz="1400" b="1" i="0">
                <a:solidFill>
                  <a:schemeClr val="bg1"/>
                </a:solidFill>
                <a:effectLst/>
                <a:latin typeface="Garamond" panose="02020404030301010803" pitchFamily="18" charset="0"/>
                <a:cs typeface="Baloo 2" panose="03080502040302020200" pitchFamily="66" charset="77"/>
              </a:rPr>
              <a:t>Adopt a Secure Coding Standard:</a:t>
            </a:r>
            <a:r>
              <a:rPr lang="en-US" sz="1400" b="0" i="0">
                <a:solidFill>
                  <a:schemeClr val="bg1"/>
                </a:solidFill>
                <a:effectLst/>
                <a:latin typeface="Garamond" panose="02020404030301010803" pitchFamily="18" charset="0"/>
                <a:cs typeface="Baloo 2" panose="03080502040302020200" pitchFamily="66" charset="77"/>
              </a:rPr>
              <a:t> Implementing and following secure coding practices, as outlined in standardized guidelines, enhances overall software security. Adhering to these standards facilitates early identification and resolution of security issues, contributing to a more secure codebase.</a:t>
            </a:r>
          </a:p>
          <a:p>
            <a:pPr marL="0" lvl="0" indent="0" algn="l" rtl="0">
              <a:lnSpc>
                <a:spcPct val="100000"/>
              </a:lnSpc>
              <a:spcBef>
                <a:spcPts val="0"/>
              </a:spcBef>
              <a:spcAft>
                <a:spcPts val="0"/>
              </a:spcAft>
              <a:buSzPts val="1100"/>
              <a:buNone/>
            </a:pPr>
            <a:endParaRPr lang="en-US" sz="1400">
              <a:solidFill>
                <a:schemeClr val="bg1"/>
              </a:solidFill>
              <a:latin typeface="Garamond" panose="02020404030301010803" pitchFamily="18" charset="0"/>
              <a:cs typeface="Baloo 2" panose="03080502040302020200" pitchFamily="66" charset="77"/>
            </a:endParaRP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extLst>
              <a:ext uri="{FF2B5EF4-FFF2-40B4-BE49-F238E27FC236}">
                <a16:creationId xmlns:a16="http://schemas.microsoft.com/office/drawing/2014/main" id="{3CE2226A-F49E-7181-D067-A812BC35D74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4256"/>
    </mc:Choice>
    <mc:Fallback xmlns="">
      <p:transition spd="slow" advTm="144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63810" y="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221324" y="1293028"/>
            <a:ext cx="11596427" cy="5296724"/>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100000"/>
              </a:lnSpc>
              <a:spcBef>
                <a:spcPts val="0"/>
              </a:spcBef>
              <a:spcAft>
                <a:spcPts val="0"/>
              </a:spcAft>
              <a:buSzPts val="1100"/>
              <a:buAutoNum type="arabicPeriod"/>
            </a:pPr>
            <a:r>
              <a:rPr lang="en-US" sz="1200" b="0" i="0">
                <a:solidFill>
                  <a:schemeClr val="bg1"/>
                </a:solidFill>
                <a:effectLst/>
                <a:latin typeface="Helvetica" pitchFamily="2" charset="0"/>
                <a:cs typeface="Baloo 2" panose="03080502040302020200" pitchFamily="66" charset="77"/>
              </a:rPr>
              <a:t>The SEI CERT C++ Coding Standard [STD-001-CPP] Rule DCL50-CPP discourages the use of C-style variadic functions in C++ code due to their potential hazards. Instead, it recommends employing safer alternatives like function parameter packs or function currying to maintain type safety and prevent security vulnerabilities. </a:t>
            </a:r>
          </a:p>
          <a:p>
            <a:pPr marL="228600" lvl="0" indent="-228600" algn="l" rtl="0">
              <a:lnSpc>
                <a:spcPct val="100000"/>
              </a:lnSpc>
              <a:spcBef>
                <a:spcPts val="0"/>
              </a:spcBef>
              <a:spcAft>
                <a:spcPts val="0"/>
              </a:spcAft>
              <a:buSzPts val="1100"/>
              <a:buAutoNum type="arabicPeriod"/>
            </a:pPr>
            <a:r>
              <a:rPr lang="en-US" sz="1200" b="0" i="0">
                <a:solidFill>
                  <a:schemeClr val="bg1"/>
                </a:solidFill>
                <a:effectLst/>
                <a:latin typeface="Helvetica" pitchFamily="2" charset="0"/>
                <a:cs typeface="Baloo 2" panose="03080502040302020200" pitchFamily="66" charset="77"/>
              </a:rPr>
              <a:t>Rule DCL51-CPP in the SEI CERT C++ Coding Standard [STD-002-CPP] cautions against declaring or defining reserved identifiers, following the C++ Standard [ISO/IEC 14882-2014]. Violations, like declaring identifiers in reserved contexts, result in undefined behavior.</a:t>
            </a:r>
          </a:p>
          <a:p>
            <a:pPr marL="228600" lvl="0" indent="-228600" algn="l" rtl="0">
              <a:lnSpc>
                <a:spcPct val="100000"/>
              </a:lnSpc>
              <a:spcBef>
                <a:spcPts val="0"/>
              </a:spcBef>
              <a:spcAft>
                <a:spcPts val="0"/>
              </a:spcAft>
              <a:buSzPts val="1100"/>
              <a:buAutoNum type="arabicPeriod"/>
            </a:pPr>
            <a:r>
              <a:rPr lang="en-US" sz="1200" b="0" i="0">
                <a:solidFill>
                  <a:schemeClr val="bg1"/>
                </a:solidFill>
                <a:effectLst/>
                <a:latin typeface="Helvetica" pitchFamily="2" charset="0"/>
                <a:cs typeface="Baloo 2" panose="03080502040302020200" pitchFamily="66" charset="77"/>
              </a:rPr>
              <a:t>Rule DCL52-CPP in SEI CERT C++ Standard [STD-003-CPP] advises against const or volatile qualification of reference types. C++ inherently treats references as const, and trying to const-qualify them can lead to unintended issues, causing undefined behavior. Conforming compilers are expected to issue diagnostic messages for such cases.</a:t>
            </a:r>
          </a:p>
          <a:p>
            <a:pPr marL="228600" lvl="0" indent="-228600" algn="l" rtl="0">
              <a:lnSpc>
                <a:spcPct val="100000"/>
              </a:lnSpc>
              <a:spcBef>
                <a:spcPts val="0"/>
              </a:spcBef>
              <a:spcAft>
                <a:spcPts val="0"/>
              </a:spcAft>
              <a:buSzPts val="1100"/>
              <a:buAutoNum type="arabicPeriod"/>
            </a:pPr>
            <a:r>
              <a:rPr lang="en-US" sz="1200" b="0" i="0">
                <a:solidFill>
                  <a:schemeClr val="bg1"/>
                </a:solidFill>
                <a:effectLst/>
                <a:latin typeface="Helvetica" pitchFamily="2" charset="0"/>
                <a:cs typeface="Baloo 2" panose="03080502040302020200" pitchFamily="66" charset="77"/>
              </a:rPr>
              <a:t>Rule DCL53-CPP in SEI CERT C++ Standard [STD-004-CPP] advises against syntactically ambiguous declarations to prevent vexing parse situations. To resolve ambiguity, consider any construct that might be a declaration as one. Alternatives like uniform initialization, nonfunction-style casts, initializing with '=', or removing extraneous parentheses are recommended.</a:t>
            </a:r>
          </a:p>
          <a:p>
            <a:pPr marL="228600" lvl="0" indent="-228600" algn="l" rtl="0">
              <a:lnSpc>
                <a:spcPct val="100000"/>
              </a:lnSpc>
              <a:spcBef>
                <a:spcPts val="0"/>
              </a:spcBef>
              <a:spcAft>
                <a:spcPts val="0"/>
              </a:spcAft>
              <a:buSzPts val="1100"/>
              <a:buAutoNum type="arabicPeriod"/>
            </a:pPr>
            <a:r>
              <a:rPr lang="en-US" sz="1200" b="0" i="0">
                <a:solidFill>
                  <a:schemeClr val="bg1"/>
                </a:solidFill>
                <a:effectLst/>
                <a:latin typeface="Helvetica" pitchFamily="2" charset="0"/>
                <a:cs typeface="Baloo 2" panose="03080502040302020200" pitchFamily="66" charset="77"/>
              </a:rPr>
              <a:t>Rule DCL54-CPP in SEI CERT C++ Standard [STD-005-CPP] advises pairing overloaded allocation and deallocation functions within the same scope to prevent violations of other rules, such as MEM51-CPP. Overloading ensures proper handling of dynamically allocated resources. For instance, if an allocation function uses a private heap, passing its pointer to the default deallocation function may lead to undefined behavior. Providing a definition for deleted allocation or deallocation functions within a class member function is discouraged to prevent unintended access.</a:t>
            </a:r>
          </a:p>
          <a:p>
            <a:pPr marL="228600" lvl="0" indent="-228600" algn="l" rtl="0">
              <a:lnSpc>
                <a:spcPct val="100000"/>
              </a:lnSpc>
              <a:spcBef>
                <a:spcPts val="0"/>
              </a:spcBef>
              <a:spcAft>
                <a:spcPts val="0"/>
              </a:spcAft>
              <a:buSzPts val="1100"/>
              <a:buAutoNum type="arabicPeriod"/>
            </a:pPr>
            <a:r>
              <a:rPr lang="en-US" sz="1200" b="0" i="0">
                <a:solidFill>
                  <a:schemeClr val="bg1"/>
                </a:solidFill>
                <a:effectLst/>
                <a:latin typeface="Helvetica" pitchFamily="2" charset="0"/>
                <a:cs typeface="Baloo 2" panose="03080502040302020200" pitchFamily="66" charset="77"/>
              </a:rPr>
              <a:t>Rule DCL55-CPP in SEI CERT C++ Standard [STD-006-CPP] warns against information leakage when passing a class object across trust boundaries. Due to potential indeterminate values in padding bits, it is essential, especially when sharing a pointer to a class object between trusted domains, to ensure these bits do not contain sensitive information, preventing unintended leaks.</a:t>
            </a:r>
          </a:p>
          <a:p>
            <a:pPr marL="228600" lvl="0" indent="-228600" algn="l" rtl="0">
              <a:lnSpc>
                <a:spcPct val="100000"/>
              </a:lnSpc>
              <a:spcBef>
                <a:spcPts val="0"/>
              </a:spcBef>
              <a:spcAft>
                <a:spcPts val="0"/>
              </a:spcAft>
              <a:buSzPts val="1100"/>
              <a:buAutoNum type="arabicPeriod"/>
            </a:pPr>
            <a:r>
              <a:rPr lang="en-US" sz="1200" b="0" i="0">
                <a:solidFill>
                  <a:schemeClr val="bg1"/>
                </a:solidFill>
                <a:effectLst/>
                <a:latin typeface="Helvetica" pitchFamily="2" charset="0"/>
                <a:cs typeface="Baloo 2" panose="03080502040302020200" pitchFamily="66" charset="77"/>
              </a:rPr>
              <a:t>Exceptions in C++ must adhere to the SEI CERT C++ Coding Standard rule ERR55-CPP, emphasizing the importance of proper exception specifications, especially in the context of terminating a destructor, operator delete, or operator delete[]. Violating this rule by throwing exceptions in deallocation functions or destructors, and using </a:t>
            </a:r>
            <a:r>
              <a:rPr lang="en-US" sz="1200" b="0" i="0" err="1">
                <a:solidFill>
                  <a:schemeClr val="bg1"/>
                </a:solidFill>
                <a:effectLst/>
                <a:latin typeface="Helvetica" pitchFamily="2" charset="0"/>
                <a:cs typeface="Baloo 2" panose="03080502040302020200" pitchFamily="66" charset="77"/>
              </a:rPr>
              <a:t>noexcept</a:t>
            </a:r>
            <a:r>
              <a:rPr lang="en-US" sz="1200" b="0" i="0">
                <a:solidFill>
                  <a:schemeClr val="bg1"/>
                </a:solidFill>
                <a:effectLst/>
                <a:latin typeface="Helvetica" pitchFamily="2" charset="0"/>
                <a:cs typeface="Baloo 2" panose="03080502040302020200" pitchFamily="66" charset="77"/>
              </a:rPr>
              <a:t>(false), is unacceptable and triggers undefined behavior. It is recommended to rely on implicit </a:t>
            </a:r>
            <a:r>
              <a:rPr lang="en-US" sz="1200" b="0" i="0" err="1">
                <a:solidFill>
                  <a:schemeClr val="bg1"/>
                </a:solidFill>
                <a:effectLst/>
                <a:latin typeface="Helvetica" pitchFamily="2" charset="0"/>
                <a:cs typeface="Baloo 2" panose="03080502040302020200" pitchFamily="66" charset="77"/>
              </a:rPr>
              <a:t>noexcept</a:t>
            </a:r>
            <a:r>
              <a:rPr lang="en-US" sz="1200" b="0" i="0">
                <a:solidFill>
                  <a:schemeClr val="bg1"/>
                </a:solidFill>
                <a:effectLst/>
                <a:latin typeface="Helvetica" pitchFamily="2" charset="0"/>
                <a:cs typeface="Baloo 2" panose="03080502040302020200" pitchFamily="66" charset="77"/>
              </a:rPr>
              <a:t>(true) or explicitly declare </a:t>
            </a:r>
            <a:r>
              <a:rPr lang="en-US" sz="1200" b="0" i="0" err="1">
                <a:solidFill>
                  <a:schemeClr val="bg1"/>
                </a:solidFill>
                <a:effectLst/>
                <a:latin typeface="Helvetica" pitchFamily="2" charset="0"/>
                <a:cs typeface="Baloo 2" panose="03080502040302020200" pitchFamily="66" charset="77"/>
              </a:rPr>
              <a:t>noexcept</a:t>
            </a:r>
            <a:r>
              <a:rPr lang="en-US" sz="1200" b="0" i="0">
                <a:solidFill>
                  <a:schemeClr val="bg1"/>
                </a:solidFill>
                <a:effectLst/>
                <a:latin typeface="Helvetica" pitchFamily="2" charset="0"/>
                <a:cs typeface="Baloo 2" panose="03080502040302020200" pitchFamily="66" charset="77"/>
              </a:rPr>
              <a:t> on the function signature to ensure well-defined behavior in C++ programs.</a:t>
            </a:r>
          </a:p>
          <a:p>
            <a:pPr marL="228600" lvl="0" indent="-228600" algn="l" rtl="0">
              <a:lnSpc>
                <a:spcPct val="100000"/>
              </a:lnSpc>
              <a:spcBef>
                <a:spcPts val="0"/>
              </a:spcBef>
              <a:spcAft>
                <a:spcPts val="0"/>
              </a:spcAft>
              <a:buSzPts val="1100"/>
              <a:buAutoNum type="arabicPeriod"/>
            </a:pPr>
            <a:r>
              <a:rPr lang="en-US" sz="1200" b="0" i="0">
                <a:solidFill>
                  <a:schemeClr val="bg1"/>
                </a:solidFill>
                <a:effectLst/>
                <a:latin typeface="Helvetica" pitchFamily="2" charset="0"/>
                <a:cs typeface="Baloo 2" panose="03080502040302020200" pitchFamily="66" charset="77"/>
              </a:rPr>
              <a:t>Rule DCL59-CPP in the SEI CERT C++ Coding Standard advises against using unnamed namespaces in header files. This practice, which creates unique namespaces with internal linkage, can lead to unexpected outcomes and violate the one-definition rule (ODR). As production-quality C++ code often uses header files for code sharing between translation units, following this guideline ensures consistent and predictable behavior while preventing surprises, reducing executable size, and avoiding potential undefined behavior.</a:t>
            </a:r>
          </a:p>
          <a:p>
            <a:pPr marL="228600" lvl="0" indent="-228600" algn="l" rtl="0">
              <a:lnSpc>
                <a:spcPct val="100000"/>
              </a:lnSpc>
              <a:spcBef>
                <a:spcPts val="0"/>
              </a:spcBef>
              <a:spcAft>
                <a:spcPts val="0"/>
              </a:spcAft>
              <a:buSzPts val="1100"/>
              <a:buAutoNum type="arabicPeriod"/>
            </a:pPr>
            <a:r>
              <a:rPr lang="en-US" sz="1200" b="0" i="0">
                <a:solidFill>
                  <a:schemeClr val="bg1"/>
                </a:solidFill>
                <a:effectLst/>
                <a:latin typeface="Helvetica" pitchFamily="2" charset="0"/>
                <a:cs typeface="Baloo 2" panose="03080502040302020200" pitchFamily="66" charset="77"/>
              </a:rPr>
              <a:t>Follow Rule DCL60-CPP in the SEI CERT C++ Coding Standard to adhere to the one-definition rule (ODR) in C++, ensuring deterministic linking. The ODR requires a single definition for each non-inline function or variable ODR-used in a program. Violating the ODR leads to undefined behavior. While common practices like using header files with declarations usually comply, caution is essential with language linkage specifications and vendor-specific extensions to prevent accidental violations, ensuring predictable program behavior.</a:t>
            </a:r>
          </a:p>
          <a:p>
            <a:pPr marL="228600" lvl="0" indent="-228600" algn="l" rtl="0">
              <a:lnSpc>
                <a:spcPct val="100000"/>
              </a:lnSpc>
              <a:spcBef>
                <a:spcPts val="0"/>
              </a:spcBef>
              <a:spcAft>
                <a:spcPts val="0"/>
              </a:spcAft>
              <a:buSzPts val="1100"/>
              <a:buAutoNum type="arabicPeriod"/>
            </a:pPr>
            <a:r>
              <a:rPr lang="en-US" sz="1200" b="0" i="0">
                <a:solidFill>
                  <a:schemeClr val="bg1"/>
                </a:solidFill>
                <a:effectLst/>
                <a:latin typeface="Helvetica" pitchFamily="2" charset="0"/>
                <a:cs typeface="Baloo 2" panose="03080502040302020200" pitchFamily="66" charset="77"/>
              </a:rPr>
              <a:t> Avoid modifying standard namespaces, particularly std and </a:t>
            </a:r>
            <a:r>
              <a:rPr lang="en-US" sz="1200" b="0" i="0" err="1">
                <a:solidFill>
                  <a:schemeClr val="bg1"/>
                </a:solidFill>
                <a:effectLst/>
                <a:latin typeface="Helvetica" pitchFamily="2" charset="0"/>
                <a:cs typeface="Baloo 2" panose="03080502040302020200" pitchFamily="66" charset="77"/>
              </a:rPr>
              <a:t>posix</a:t>
            </a:r>
            <a:r>
              <a:rPr lang="en-US" sz="1200" b="0" i="0">
                <a:solidFill>
                  <a:schemeClr val="bg1"/>
                </a:solidFill>
                <a:effectLst/>
                <a:latin typeface="Helvetica" pitchFamily="2" charset="0"/>
                <a:cs typeface="Baloo 2" panose="03080502040302020200" pitchFamily="66" charset="77"/>
              </a:rPr>
              <a:t>, as advised by Rule DCL58-CPP in the SEI CERT C++ Coding Standard. Introducing new declarations or definitions in these namespaces, except under specific circumstances, leads to undefined behavior according to the C++ Standard [ISO/IEC 14882-2014]. </a:t>
            </a:r>
            <a:endParaRPr lang="en-US" sz="1200">
              <a:solidFill>
                <a:schemeClr val="bg1"/>
              </a:solidFill>
              <a:latin typeface="Helvetica" pitchFamily="2" charset="0"/>
              <a:cs typeface="Baloo 2" panose="03080502040302020200" pitchFamily="66" charset="77"/>
            </a:endParaRPr>
          </a:p>
          <a:p>
            <a:pPr marL="228600" lvl="0" indent="-228600" algn="l" rtl="0">
              <a:lnSpc>
                <a:spcPct val="90000"/>
              </a:lnSpc>
              <a:spcBef>
                <a:spcPts val="0"/>
              </a:spcBef>
              <a:spcAft>
                <a:spcPts val="0"/>
              </a:spcAft>
              <a:buClr>
                <a:schemeClr val="lt1"/>
              </a:buClr>
              <a:buSzPts val="2000"/>
              <a:buChar char="•"/>
            </a:pPr>
            <a:endParaRPr sz="1200">
              <a:solidFill>
                <a:schemeClr val="bg1"/>
              </a:solidFill>
              <a:latin typeface="Helvetica" pitchFamily="2" charset="0"/>
              <a:cs typeface="Baloo 2" panose="03080502040302020200" pitchFamily="66" charset="77"/>
            </a:endParaRPr>
          </a:p>
        </p:txBody>
      </p:sp>
      <p:pic>
        <p:nvPicPr>
          <p:cNvPr id="176" name="Google Shape;176;p6"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1017639"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000"/>
              <a:buChar char="•"/>
            </a:pPr>
            <a:r>
              <a:rPr lang="en-US" sz="3200" b="0" i="0">
                <a:solidFill>
                  <a:schemeClr val="bg1"/>
                </a:solidFill>
                <a:effectLst/>
                <a:latin typeface="Garamond" panose="02020404030301010803" pitchFamily="18" charset="0"/>
                <a:cs typeface="Baloo 2" panose="03080502040302020200" pitchFamily="66" charset="77"/>
              </a:rPr>
              <a:t>Data-at-rest encryption: involves securely encoding stored information using a symmetric encryption key, ensuring only authorized users with the decryption key can access it. This is crucial for protecting sensitive data. </a:t>
            </a:r>
          </a:p>
          <a:p>
            <a:pPr marL="228600" lvl="0" indent="-228600" algn="l" rtl="0">
              <a:lnSpc>
                <a:spcPct val="90000"/>
              </a:lnSpc>
              <a:spcBef>
                <a:spcPts val="0"/>
              </a:spcBef>
              <a:spcAft>
                <a:spcPts val="0"/>
              </a:spcAft>
              <a:buClr>
                <a:schemeClr val="lt1"/>
              </a:buClr>
              <a:buSzPts val="2000"/>
              <a:buChar char="•"/>
            </a:pPr>
            <a:r>
              <a:rPr lang="en-US" sz="3200" b="0" i="0">
                <a:solidFill>
                  <a:schemeClr val="bg1"/>
                </a:solidFill>
                <a:effectLst/>
                <a:latin typeface="Garamond" panose="02020404030301010803" pitchFamily="18" charset="0"/>
                <a:cs typeface="Baloo 2" panose="03080502040302020200" pitchFamily="66" charset="77"/>
              </a:rPr>
              <a:t>Encryption in transit securely: encodes data during transmission, with the encryption method depending on the transfer method, like using secure protocols for web browsers or encrypting email content. </a:t>
            </a:r>
          </a:p>
          <a:p>
            <a:pPr marL="228600" lvl="0" indent="-228600" algn="l" rtl="0">
              <a:lnSpc>
                <a:spcPct val="90000"/>
              </a:lnSpc>
              <a:spcBef>
                <a:spcPts val="0"/>
              </a:spcBef>
              <a:spcAft>
                <a:spcPts val="0"/>
              </a:spcAft>
              <a:buClr>
                <a:schemeClr val="lt1"/>
              </a:buClr>
              <a:buSzPts val="2000"/>
              <a:buChar char="•"/>
            </a:pPr>
            <a:r>
              <a:rPr lang="en-US" sz="3200" b="0" i="0">
                <a:solidFill>
                  <a:schemeClr val="bg1"/>
                </a:solidFill>
                <a:effectLst/>
                <a:latin typeface="Garamond" panose="02020404030301010803" pitchFamily="18" charset="0"/>
                <a:cs typeface="Baloo 2" panose="03080502040302020200" pitchFamily="66" charset="77"/>
              </a:rPr>
              <a:t>Encrypting data in use: protects information in memory, achieved through password-protected profiles to secure user-associated memory, preventing the compromise of stored data.</a:t>
            </a:r>
            <a:endParaRPr sz="3200">
              <a:solidFill>
                <a:schemeClr val="bg1"/>
              </a:solidFill>
              <a:latin typeface="Garamond" panose="02020404030301010803" pitchFamily="18" charset="0"/>
              <a:cs typeface="Baloo 2" panose="03080502040302020200" pitchFamily="66" charset="77"/>
            </a:endParaRPr>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9" name="Audio 18">
            <a:extLst>
              <a:ext uri="{FF2B5EF4-FFF2-40B4-BE49-F238E27FC236}">
                <a16:creationId xmlns:a16="http://schemas.microsoft.com/office/drawing/2014/main" id="{AFF2360A-664C-6009-DBB6-C3723D16C8A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50890"/>
    </mc:Choice>
    <mc:Fallback xmlns="">
      <p:transition spd="slow" advTm="50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1125794" y="803702"/>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171450" indent="-171450">
              <a:lnSpc>
                <a:spcPct val="100000"/>
              </a:lnSpc>
              <a:spcBef>
                <a:spcPts val="0"/>
              </a:spcBef>
              <a:buSzPts val="1100"/>
            </a:pPr>
            <a:r>
              <a:rPr lang="en-US" sz="2800" b="0" i="0" dirty="0">
                <a:solidFill>
                  <a:schemeClr val="bg1"/>
                </a:solidFill>
                <a:effectLst/>
                <a:latin typeface="Garamond" panose="02020404030301010803" pitchFamily="18" charset="0"/>
                <a:cs typeface="Baloo 2" panose="03080502040302020200" pitchFamily="66" charset="77"/>
              </a:rPr>
              <a:t>Authentication verifies a user's identity through credentials like usernames and passwords, with additional security measures such as secure tokens, two-step verification, PINs, and hardware credentials for enhanced protection. </a:t>
            </a:r>
          </a:p>
          <a:p>
            <a:pPr marL="171450" indent="-171450">
              <a:lnSpc>
                <a:spcPct val="100000"/>
              </a:lnSpc>
              <a:spcBef>
                <a:spcPts val="0"/>
              </a:spcBef>
              <a:buSzPts val="1100"/>
            </a:pPr>
            <a:r>
              <a:rPr lang="en-US" sz="2800" b="0" i="0" dirty="0">
                <a:solidFill>
                  <a:schemeClr val="bg1"/>
                </a:solidFill>
                <a:effectLst/>
                <a:latin typeface="Garamond" panose="02020404030301010803" pitchFamily="18" charset="0"/>
                <a:cs typeface="Baloo 2" panose="03080502040302020200" pitchFamily="66" charset="77"/>
              </a:rPr>
              <a:t>Authorization: user is authorized with specific permissions to access various parts of the system, roles, or perform specific actions, as determined by system administrators. </a:t>
            </a:r>
          </a:p>
          <a:p>
            <a:pPr marL="171450" indent="-171450">
              <a:lnSpc>
                <a:spcPct val="100000"/>
              </a:lnSpc>
              <a:spcBef>
                <a:spcPts val="0"/>
              </a:spcBef>
              <a:buSzPts val="1100"/>
            </a:pPr>
            <a:r>
              <a:rPr lang="en-US" sz="2800" b="0" i="0" dirty="0">
                <a:solidFill>
                  <a:schemeClr val="bg1"/>
                </a:solidFill>
                <a:effectLst/>
                <a:latin typeface="Garamond" panose="02020404030301010803" pitchFamily="18" charset="0"/>
                <a:cs typeface="Baloo 2" panose="03080502040302020200" pitchFamily="66" charset="77"/>
              </a:rPr>
              <a:t>Accounting : the accounting process monitors and logs user activities on the system, offering insights into access attempts and specific actions taken with authorized privileges.</a:t>
            </a:r>
            <a:endParaRPr lang="en-US" sz="2800" dirty="0">
              <a:solidFill>
                <a:schemeClr val="bg1"/>
              </a:solidFill>
              <a:latin typeface="Garamond" panose="02020404030301010803" pitchFamily="18" charset="0"/>
              <a:cs typeface="Baloo 2" panose="03080502040302020200" pitchFamily="66" charset="77"/>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5" name="Audio 14">
            <a:extLst>
              <a:ext uri="{FF2B5EF4-FFF2-40B4-BE49-F238E27FC236}">
                <a16:creationId xmlns:a16="http://schemas.microsoft.com/office/drawing/2014/main" id="{9E9FE0C7-8FEE-D8CA-7A99-8B058A317DE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8218"/>
    </mc:Choice>
    <mc:Fallback xmlns="">
      <p:transition spd="slow" advTm="38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374490" y="770974"/>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 </a:t>
            </a:r>
            <a:endParaRPr/>
          </a:p>
        </p:txBody>
      </p:sp>
      <p:sp>
        <p:nvSpPr>
          <p:cNvPr id="196" name="Google Shape;196;g9504e29505_0_0"/>
          <p:cNvSpPr txBox="1">
            <a:spLocks noGrp="1"/>
          </p:cNvSpPr>
          <p:nvPr>
            <p:ph type="body" idx="1"/>
          </p:nvPr>
        </p:nvSpPr>
        <p:spPr>
          <a:xfrm>
            <a:off x="7541613" y="1694462"/>
            <a:ext cx="4252990" cy="389611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br>
              <a:rPr lang="en-US" dirty="0">
                <a:solidFill>
                  <a:schemeClr val="bg1"/>
                </a:solidFill>
                <a:latin typeface="Garamond" panose="02020404030301010803" pitchFamily="18" charset="0"/>
              </a:rPr>
            </a:br>
            <a:r>
              <a:rPr lang="en-US" dirty="0">
                <a:solidFill>
                  <a:schemeClr val="bg1"/>
                </a:solidFill>
                <a:latin typeface="Garamond" panose="02020404030301010803" pitchFamily="18" charset="0"/>
              </a:rPr>
              <a:t>As you can see on left, we </a:t>
            </a:r>
            <a:r>
              <a:rPr lang="en-US" b="0" i="0" dirty="0">
                <a:solidFill>
                  <a:schemeClr val="bg1"/>
                </a:solidFill>
                <a:effectLst/>
                <a:latin typeface="Garamond" panose="02020404030301010803" pitchFamily="18" charset="0"/>
              </a:rPr>
              <a:t>built unit tests for a C++ collection class using the Google Test framework. These tests assess functionalities such as collection creation, checking for emptiness, resizing, clearing, and custom operations. The test suite encompasses positive and negative scenarios, following best practices with meaningful test names and validation of expected behaviors.</a:t>
            </a:r>
            <a:endParaRPr lang="en-US" dirty="0">
              <a:solidFill>
                <a:schemeClr val="bg1"/>
              </a:solidFill>
              <a:latin typeface="Garamond" panose="02020404030301010803" pitchFamily="18" charset="0"/>
            </a:endParaRP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descr="A screenshot of a computer screen&#10;&#10;Description automatically generated">
            <a:extLst>
              <a:ext uri="{FF2B5EF4-FFF2-40B4-BE49-F238E27FC236}">
                <a16:creationId xmlns:a16="http://schemas.microsoft.com/office/drawing/2014/main" id="{EE92FC84-00DF-4310-8F9A-05217880A13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98964" y="608074"/>
            <a:ext cx="14640577" cy="7574877"/>
          </a:xfrm>
          <a:prstGeom prst="rect">
            <a:avLst/>
          </a:prstGeom>
        </p:spPr>
      </p:pic>
      <p:pic>
        <p:nvPicPr>
          <p:cNvPr id="15" name="Audio 14">
            <a:extLst>
              <a:ext uri="{FF2B5EF4-FFF2-40B4-BE49-F238E27FC236}">
                <a16:creationId xmlns:a16="http://schemas.microsoft.com/office/drawing/2014/main" id="{02A55C87-13BA-A6AE-2D62-11F615F1433F}"/>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41237"/>
    </mc:Choice>
    <mc:Fallback xmlns="">
      <p:transition spd="slow" advTm="41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2B72B-8A88-3861-BE94-35B9A91110F5}"/>
              </a:ext>
            </a:extLst>
          </p:cNvPr>
          <p:cNvSpPr>
            <a:spLocks noGrp="1"/>
          </p:cNvSpPr>
          <p:nvPr>
            <p:ph type="title"/>
          </p:nvPr>
        </p:nvSpPr>
        <p:spPr>
          <a:xfrm>
            <a:off x="685800" y="764373"/>
            <a:ext cx="10820400" cy="1293028"/>
          </a:xfrm>
        </p:spPr>
        <p:txBody>
          <a:bodyPr/>
          <a:lstStyle/>
          <a:p>
            <a:r>
              <a:rPr lang="en-US"/>
              <a:t>Unit Test: collection is empty upon creation</a:t>
            </a:r>
          </a:p>
        </p:txBody>
      </p:sp>
      <p:sp>
        <p:nvSpPr>
          <p:cNvPr id="3" name="Text Placeholder 2">
            <a:extLst>
              <a:ext uri="{FF2B5EF4-FFF2-40B4-BE49-F238E27FC236}">
                <a16:creationId xmlns:a16="http://schemas.microsoft.com/office/drawing/2014/main" id="{207273D3-A376-3451-FECD-667F7C9192C5}"/>
              </a:ext>
            </a:extLst>
          </p:cNvPr>
          <p:cNvSpPr>
            <a:spLocks noGrp="1"/>
          </p:cNvSpPr>
          <p:nvPr>
            <p:ph type="body" idx="1"/>
          </p:nvPr>
        </p:nvSpPr>
        <p:spPr/>
        <p:txBody>
          <a:bodyPr/>
          <a:lstStyle/>
          <a:p>
            <a:endParaRPr lang="en-US"/>
          </a:p>
        </p:txBody>
      </p:sp>
      <p:pic>
        <p:nvPicPr>
          <p:cNvPr id="5" name="Picture 4" descr="A computer code with green and black text&#10;&#10;Description automatically generated">
            <a:extLst>
              <a:ext uri="{FF2B5EF4-FFF2-40B4-BE49-F238E27FC236}">
                <a16:creationId xmlns:a16="http://schemas.microsoft.com/office/drawing/2014/main" id="{7965B747-0F3B-A05E-9AA9-20E3FFBDAD5C}"/>
              </a:ext>
            </a:extLst>
          </p:cNvPr>
          <p:cNvPicPr>
            <a:picLocks noChangeAspect="1"/>
          </p:cNvPicPr>
          <p:nvPr/>
        </p:nvPicPr>
        <p:blipFill>
          <a:blip r:embed="rId4"/>
          <a:stretch>
            <a:fillRect/>
          </a:stretch>
        </p:blipFill>
        <p:spPr>
          <a:xfrm>
            <a:off x="793375" y="2306169"/>
            <a:ext cx="9468643" cy="3787457"/>
          </a:xfrm>
          <a:prstGeom prst="rect">
            <a:avLst/>
          </a:prstGeom>
        </p:spPr>
      </p:pic>
      <p:pic>
        <p:nvPicPr>
          <p:cNvPr id="16" name="Audio 15">
            <a:extLst>
              <a:ext uri="{FF2B5EF4-FFF2-40B4-BE49-F238E27FC236}">
                <a16:creationId xmlns:a16="http://schemas.microsoft.com/office/drawing/2014/main" id="{2F9D0797-32A8-0999-B521-6F65BD913D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59443024"/>
      </p:ext>
    </p:extLst>
  </p:cSld>
  <p:clrMapOvr>
    <a:masterClrMapping/>
  </p:clrMapOvr>
  <mc:AlternateContent xmlns:mc="http://schemas.openxmlformats.org/markup-compatibility/2006" xmlns:p14="http://schemas.microsoft.com/office/powerpoint/2010/main">
    <mc:Choice Requires="p14">
      <p:transition spd="slow" p14:dur="2000" advTm="24629"/>
    </mc:Choice>
    <mc:Fallback xmlns="">
      <p:transition spd="slow" advTm="24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2540</TotalTime>
  <Words>5597</Words>
  <Application>Microsoft Macintosh PowerPoint</Application>
  <PresentationFormat>Widescreen</PresentationFormat>
  <Paragraphs>215</Paragraphs>
  <Slides>19</Slides>
  <Notes>14</Notes>
  <HiddenSlides>0</HiddenSlides>
  <MMClips>17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Helvetica</vt:lpstr>
      <vt:lpstr>Century Gothic</vt:lpstr>
      <vt:lpstr>Söhne</vt:lpstr>
      <vt:lpstr>Calibri</vt:lpstr>
      <vt:lpstr>Garamond</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Testing </vt:lpstr>
      <vt:lpstr>Unit Test: collection is empty upon creation</vt:lpstr>
      <vt:lpstr>Unit Test: addition of single value to collection</vt:lpstr>
      <vt:lpstr>Unit Test: make sure fail test works</vt:lpstr>
      <vt:lpstr>Unit Test: erasing start and end of collection, erases collection </vt:lpstr>
      <vt:lpstr>Unit Test: out of range value selection throws error</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somayeh azizkhani</cp:lastModifiedBy>
  <cp:revision>6</cp:revision>
  <dcterms:created xsi:type="dcterms:W3CDTF">2020-08-19T17:59:24Z</dcterms:created>
  <dcterms:modified xsi:type="dcterms:W3CDTF">2023-12-17T18:34:19Z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